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5" r:id="rId2"/>
    <p:sldId id="525" r:id="rId3"/>
    <p:sldId id="523" r:id="rId4"/>
    <p:sldId id="524" r:id="rId5"/>
    <p:sldId id="256" r:id="rId6"/>
    <p:sldId id="551" r:id="rId7"/>
    <p:sldId id="552" r:id="rId8"/>
    <p:sldId id="553" r:id="rId9"/>
    <p:sldId id="554" r:id="rId10"/>
    <p:sldId id="512" r:id="rId11"/>
    <p:sldId id="538" r:id="rId12"/>
    <p:sldId id="537" r:id="rId13"/>
    <p:sldId id="540" r:id="rId14"/>
    <p:sldId id="541" r:id="rId15"/>
    <p:sldId id="542" r:id="rId16"/>
    <p:sldId id="544" r:id="rId17"/>
    <p:sldId id="545" r:id="rId18"/>
    <p:sldId id="535" r:id="rId19"/>
    <p:sldId id="546" r:id="rId20"/>
    <p:sldId id="536" r:id="rId21"/>
    <p:sldId id="547" r:id="rId22"/>
    <p:sldId id="549" r:id="rId23"/>
    <p:sldId id="527" r:id="rId24"/>
    <p:sldId id="315" r:id="rId25"/>
    <p:sldId id="521" r:id="rId26"/>
    <p:sldId id="526" r:id="rId27"/>
    <p:sldId id="528" r:id="rId28"/>
    <p:sldId id="268" r:id="rId29"/>
    <p:sldId id="52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5FAA7A"/>
    <a:srgbClr val="9BBFCD"/>
    <a:srgbClr val="186082"/>
    <a:srgbClr val="4EB4E2"/>
    <a:srgbClr val="2091C4"/>
    <a:srgbClr val="D9D9D9"/>
    <a:srgbClr val="478D35"/>
    <a:srgbClr val="506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5"/>
    <p:restoredTop sz="86136"/>
  </p:normalViewPr>
  <p:slideViewPr>
    <p:cSldViewPr snapToGrid="0">
      <p:cViewPr>
        <p:scale>
          <a:sx n="117" d="100"/>
          <a:sy n="117" d="100"/>
        </p:scale>
        <p:origin x="5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32A19-9622-0D4B-9336-3B2EE7DCD25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0AB06-3C18-7A42-BE23-A4F007A77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5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75136-1826-839C-EC8E-B9C901121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20B4B-055E-6C8F-4467-763314697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E2490-483C-FB6C-59A2-27F80D424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5A4CB-108F-5D71-24EA-D8ABBBE5F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0AB06-3C18-7A42-BE23-A4F007A774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D5FE6-FFC2-2524-4B6B-A40E8FEB1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3CD5C-DFF3-25D6-93C6-CC935E140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BBAC56-BFA2-1B03-B3F0-E3CA2AF11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247509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02219-5B99-F4F7-FB49-1B093572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5C6C9-0102-CA81-81FD-55CF8C5CB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FD38AE-9927-01DF-C936-666060785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2802184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62AA5-1A71-A92E-6199-A3AD901D6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3BE6EF-EF80-F863-1DAF-FB55585E9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CD7B7-EBC8-61DA-EEE3-E358D4424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3738156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BB4C7-3BE7-73FC-A0AD-F29365BEB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FB659-E762-ECC0-A114-F8A11EA9D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8AF000-3136-4EEC-9111-D6B2EE10E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2064663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A95DB-39BB-0A9A-9306-307DA33D8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DCBA2-9344-4118-2144-6E7CB4E4A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AA045-BFD1-9EE0-C20B-092874CD5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3291759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1DD4-7457-E598-BA29-A66B9B8D5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B614E0-5EE7-631B-DD82-72D757B9F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A6C89-18DE-82E2-2D60-EDBED307D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255088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9738-F6ED-F180-6ACC-BEAE9CFB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39E5D3-1F13-32ED-7BA4-421DF1C71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932A9-1106-200E-6B19-3F27C9288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2351777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Heating targets not always met at depth or the surface</a:t>
            </a:r>
          </a:p>
          <a:p>
            <a:r>
              <a:rPr lang="en-US" dirty="0"/>
              <a:t>Sites with below ground heating only tend to achieve heating closest to the target in deeper soil layers, i.e., the surface soils are below the target,</a:t>
            </a:r>
          </a:p>
          <a:p>
            <a:r>
              <a:rPr lang="en-US" dirty="0"/>
              <a:t>while sites with above ground heating show the opposite (and expected) trend of lower than target temperatures in the deeper layers, but achieve target heating near the surface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0AB06-3C18-7A42-BE23-A4F007A774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14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drying observed in forests than in grasslands; tundra wetter with warming (permafrost melt)</a:t>
            </a:r>
          </a:p>
          <a:p>
            <a:r>
              <a:rPr lang="en-US" dirty="0"/>
              <a:t>Soil moisture differences tend to increase with increasing warming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0AB06-3C18-7A42-BE23-A4F007A774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49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1F65-634A-F29F-E9A1-190E8BAC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02115F-D285-9842-4B66-0D7FF78CD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D1C86-4956-F188-B9F5-322675AE4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SWELTR from Nottingham et al., 2020 h</a:t>
            </a:r>
            <a:r>
              <a:rPr lang="en-US" i="0" dirty="0">
                <a:effectLst/>
                <a:latin typeface="Helvetica" pitchFamily="2" charset="0"/>
              </a:rPr>
              <a:t>ttps://</a:t>
            </a:r>
            <a:r>
              <a:rPr lang="en-US" i="0" dirty="0" err="1">
                <a:effectLst/>
                <a:latin typeface="Helvetica" pitchFamily="2" charset="0"/>
              </a:rPr>
              <a:t>doi.org</a:t>
            </a:r>
            <a:r>
              <a:rPr lang="en-US" i="0" dirty="0">
                <a:effectLst/>
                <a:latin typeface="Helvetica" pitchFamily="2" charset="0"/>
              </a:rPr>
              <a:t>/10.1038/s41586-020-2566-4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ACBB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effectLst/>
                <a:latin typeface="Helvetica" pitchFamily="2" charset="0"/>
              </a:rPr>
              <a:t>TEAM from Chen et al., 2024 </a:t>
            </a:r>
            <a:r>
              <a:rPr lang="en-US" dirty="0"/>
              <a:t>https://</a:t>
            </a:r>
            <a:r>
              <a:rPr lang="en-US" dirty="0" err="1"/>
              <a:t>doi.org</a:t>
            </a:r>
            <a:r>
              <a:rPr lang="en-US" dirty="0"/>
              <a:t>/10.1038/s41467-024-48736-w</a:t>
            </a:r>
            <a:endParaRPr lang="en-US" i="0" dirty="0">
              <a:effectLst/>
              <a:latin typeface="Helvetica" pitchFamily="2" charset="0"/>
            </a:endParaRPr>
          </a:p>
          <a:p>
            <a:endParaRPr lang="en-US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10304-30BB-6A1E-7151-DF343BC62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0AB06-3C18-7A42-BE23-A4F007A774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75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F7C2-DB27-7089-A6A8-C2079535F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4AA45-FAD6-4C64-81CE-244BA2D4C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7DAB0-F719-1173-6D10-2FAB69731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Unfortunately, current global soil carbon models do not agree on the relative importance of these two pathways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figure here is from a synthesis paper by Kathe Todd-Brown and others, and shows predicted changes in global soil carbon stocks by the end of this century [under a high emissions scenario relative concentration pathway of 8.5]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It’s worth noting that all models predict substantial increases in inputs, by a relative factor of 1.4, which is why the mean change is positive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[Multi-model mean of this increase is: 88 ±153 Pg C]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However, there less agreement with regards to the increased decomposition pathway</a:t>
            </a:r>
          </a:p>
        </p:txBody>
      </p:sp>
    </p:spTree>
    <p:extLst>
      <p:ext uri="{BB962C8B-B14F-4D97-AF65-F5344CB8AC3E}">
        <p14:creationId xmlns:p14="http://schemas.microsoft.com/office/powerpoint/2010/main" val="703483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04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0AB06-3C18-7A42-BE23-A4F007A774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65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94799-44D5-8419-068C-2F48F576A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DA67C-7EF8-1686-2335-DEC38DB38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CCCBC-16D9-F516-261B-F9AAE1BD0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C9448-B01A-0E3C-17D0-87B05645D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0AB06-3C18-7A42-BE23-A4F007A774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01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B5ACD-5764-E898-CD61-F6DA9BB38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E6CC8C-5C52-14CF-3AC5-84994AD09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77493-A4E9-7ADE-95CA-7316CE535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Unfortunately, current global soil carbon models do not agree on the relative importance of these two pathways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figure here is from a synthesis paper by Kathe Todd-Brown and others, and shows predicted changes in global soil carbon stocks by the end of this century [under a high emissions scenario relative concentration pathway of 8.5]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It’s worth noting that all models predict substantial increases in inputs, by a relative factor of 1.4, which is why the mean change is positive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[Multi-model mean of this increase is: 88 ±153 Pg C]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However, there less agreement with regards to the increased decomposition pathway</a:t>
            </a:r>
          </a:p>
        </p:txBody>
      </p:sp>
    </p:spTree>
    <p:extLst>
      <p:ext uri="{BB962C8B-B14F-4D97-AF65-F5344CB8AC3E}">
        <p14:creationId xmlns:p14="http://schemas.microsoft.com/office/powerpoint/2010/main" val="83032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AF59A-475E-9029-B373-70271A69C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9A44B-12B5-2CEC-D118-127442DCE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12F08E-D7B8-D956-F35E-3F6E0D953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Unfortunately, current global soil carbon models do not agree on the relative importance of these two pathways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figure here is from a synthesis paper by Kathe Todd-Brown and others, and shows predicted changes in global soil carbon stocks by the end of this century [under a high emissions scenario relative concentration pathway of 8.5]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It’s worth noting that all models predict substantial increases in inputs, by a relative factor of 1.4, which is why the mean change is positive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[Multi-model mean of this increase is: 88 ±153 Pg C]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However, there less agreement with regards to the increased decomposition pathway</a:t>
            </a:r>
          </a:p>
        </p:txBody>
      </p:sp>
    </p:spTree>
    <p:extLst>
      <p:ext uri="{BB962C8B-B14F-4D97-AF65-F5344CB8AC3E}">
        <p14:creationId xmlns:p14="http://schemas.microsoft.com/office/powerpoint/2010/main" val="170568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EF9E1-719A-6DAC-211C-2A47CB1A0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02FE1-4BEC-7CCF-07FD-84FF7DB14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C7AC4-B91B-0552-1B90-25715B908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All of the sites in the network were set up independently, and designed to answer specific questions</a:t>
            </a:r>
          </a:p>
          <a:p>
            <a:pPr marL="0" indent="0">
              <a:buFontTx/>
              <a:buNone/>
            </a:pPr>
            <a:r>
              <a:rPr lang="en-US" dirty="0"/>
              <a:t>Largely united in the emphasis on constructing a carbon budget, but with different instrumentation, methodologies, and specific science questions</a:t>
            </a:r>
          </a:p>
          <a:p>
            <a:pPr marL="0" indent="0">
              <a:buFontTx/>
              <a:buNone/>
            </a:pPr>
            <a:r>
              <a:rPr lang="en-US" dirty="0"/>
              <a:t>Can we gain a more nuanced, comprehensive understanding of which processes are affected in which settings? The first step is to create a synthesized database…</a:t>
            </a:r>
          </a:p>
        </p:txBody>
      </p:sp>
    </p:spTree>
    <p:extLst>
      <p:ext uri="{BB962C8B-B14F-4D97-AF65-F5344CB8AC3E}">
        <p14:creationId xmlns:p14="http://schemas.microsoft.com/office/powerpoint/2010/main" val="4291736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68AD-49F0-0FCC-50F9-4D3C2DD7D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727A2-6B80-AE2B-8DE0-1485CAB84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E3E475-6394-1C26-8B88-FF9989726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All of the sites in the network were set up independently, and designed to answer specific questions</a:t>
            </a:r>
          </a:p>
          <a:p>
            <a:pPr marL="0" indent="0">
              <a:buFontTx/>
              <a:buNone/>
            </a:pPr>
            <a:r>
              <a:rPr lang="en-US" dirty="0"/>
              <a:t>Largely united in the emphasis on constructing a carbon budget, but with different instrumentation, methodologies, and specific science questions</a:t>
            </a:r>
          </a:p>
          <a:p>
            <a:pPr marL="0" indent="0">
              <a:buFontTx/>
              <a:buNone/>
            </a:pPr>
            <a:r>
              <a:rPr lang="en-US" dirty="0"/>
              <a:t>Can we gain a more nuanced, comprehensive understanding of which processes are affected in which settings? The first step is to create a synthesized database…</a:t>
            </a:r>
          </a:p>
        </p:txBody>
      </p:sp>
    </p:spTree>
    <p:extLst>
      <p:ext uri="{BB962C8B-B14F-4D97-AF65-F5344CB8AC3E}">
        <p14:creationId xmlns:p14="http://schemas.microsoft.com/office/powerpoint/2010/main" val="457045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1B38-0BE2-DA52-4C9C-DDC0CA01D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056E7-3DDC-7629-B2D0-E24D00BA1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9C65C-BFF9-9785-77B7-73E2CA9C1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All of the sites in the network were set up independently, and designed to answer specific questions</a:t>
            </a:r>
          </a:p>
          <a:p>
            <a:pPr marL="0" indent="0">
              <a:buFontTx/>
              <a:buNone/>
            </a:pPr>
            <a:r>
              <a:rPr lang="en-US" dirty="0"/>
              <a:t>Largely united in the emphasis on constructing a carbon budget, but with different instrumentation, methodologies, and specific science questions</a:t>
            </a:r>
          </a:p>
          <a:p>
            <a:pPr marL="0" indent="0">
              <a:buFontTx/>
              <a:buNone/>
            </a:pPr>
            <a:r>
              <a:rPr lang="en-US" dirty="0"/>
              <a:t>Can we gain a more nuanced, comprehensive understanding of which processes are affected in which settings? The first step is to create a synthesized database…</a:t>
            </a:r>
          </a:p>
        </p:txBody>
      </p:sp>
    </p:spTree>
    <p:extLst>
      <p:ext uri="{BB962C8B-B14F-4D97-AF65-F5344CB8AC3E}">
        <p14:creationId xmlns:p14="http://schemas.microsoft.com/office/powerpoint/2010/main" val="315739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33BF9-897F-4F38-5FBE-F30D3FE4F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5FC624-ACDA-82E3-689F-C5C73FD36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82AC5-AB1A-8E36-F699-3CD2A57D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All of the sites in the network were set up independently, and designed to answer specific questions</a:t>
            </a:r>
          </a:p>
          <a:p>
            <a:pPr marL="0" indent="0">
              <a:buFontTx/>
              <a:buNone/>
            </a:pPr>
            <a:r>
              <a:rPr lang="en-US" dirty="0"/>
              <a:t>Largely united in the emphasis on constructing a carbon budget, but with different instrumentation, methodologies, and specific science questions</a:t>
            </a:r>
          </a:p>
          <a:p>
            <a:pPr marL="0" indent="0">
              <a:buFontTx/>
              <a:buNone/>
            </a:pPr>
            <a:r>
              <a:rPr lang="en-US" dirty="0"/>
              <a:t>Can we gain a more nuanced, comprehensive understanding of which processes are affected in which settings? The first step is to create a synthesized database…</a:t>
            </a:r>
          </a:p>
        </p:txBody>
      </p:sp>
    </p:spTree>
    <p:extLst>
      <p:ext uri="{BB962C8B-B14F-4D97-AF65-F5344CB8AC3E}">
        <p14:creationId xmlns:p14="http://schemas.microsoft.com/office/powerpoint/2010/main" val="35961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95242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832D-D26F-8FC7-FCA5-6E8B3CB64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4E4A9-F07D-EFDE-1C7D-C896C33C9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79CC7-43E5-DF7E-F3A4-03F45E6A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1D094-0632-657D-3527-96E6D30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5D76-1109-8C78-94B3-09E40845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7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7BE6-FB22-B22A-109A-26090AED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E72AD-BA8C-F290-B3F8-313F7009D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CC726-C1AE-4BA9-A469-8A3601B7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F1D7D-83DF-88A2-4FE7-6DF61DEB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CBB2-7128-77AD-F7CD-AD6467CD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8EED93-142A-AED2-4110-EC0C010C6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DC9D7-A008-B5FE-45E5-E103700A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43F3A-CF24-24AB-55C6-43224BD7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ECC52-8CA0-AEB4-2368-CE089A1C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1BB26-BF7B-B599-9559-BA0EC10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1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85AE-8635-4196-BED8-5E49353A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F0FDD-526E-E791-016C-A60DF96FD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D71DD-40F5-5361-FEB5-BF4116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50A6F-BBD5-E921-0D15-D9149AF7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DD76C-564D-25D8-5CFE-27C11BCB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7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1D5F-44E2-5567-7BA8-23700C4D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C4D1B-7BC8-91A1-0E73-095181770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6D353-CDDB-8676-1E0E-F74B704F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04102-1482-F604-94F8-EE890FDA1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4F4D8-C255-0D7A-5BF6-BBC22F11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730C-D6DA-5DB9-5BA5-10CC365B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ABC5-8AF7-3D25-A62B-33F209541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D10F2-7146-BD6C-9833-A14274750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068C9-21B5-9AB3-6B0D-AA41FD7A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75A0E-F7B3-9462-5F0D-9D5DF08B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BA3A8-4FC0-4C8C-A12B-D7C88B02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44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75DE-45FA-E656-7241-8980FB06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6AEAC-D417-4BD7-3CD0-6927E70DE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2A619-2737-D11F-2BEB-6CA587C18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4524F-AF48-1E12-E1A3-BA28A04D6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D3DFE-9E5E-07C4-BC72-30195BFCE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D4A4E-F51D-A0C2-93B7-D445C179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B15BD4-DA5E-5354-0BA3-28725F36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3CF1B6-3A5F-113D-5B72-6568491B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8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2E43-C5C0-909A-84D3-F241A22F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66371-1828-EC80-1A3B-E61F45D4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84A65-7103-09E8-8CF1-64A69987C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259BD-8656-6754-96CB-B6F18ABD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C303D-68BE-1C4B-C338-6D7C765B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EB0C9-3873-A834-DC8E-2C7B14C5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6B9EF-2F16-3EB2-CDBE-73856EE8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0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AFADA-D9E9-A0A0-AB70-A772A03C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03C7F-1CB6-A815-A629-8E56F9ED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1E3B6-F744-1C22-065C-BB353D6DC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65C35-512F-CAA5-85C7-EADE4981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E521F-6FB3-FE0D-5239-85398DA2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D1995-11E5-7F56-CCDF-0C3FC40B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7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844E-86C0-B19E-4C9E-36282232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A4A63-F13C-A882-D380-AAA728C4B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82DFA-9BC6-7D5B-9FE2-6FEF5D38F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87813-2965-EDD7-36C7-BBEE33D3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88785-278F-9923-F204-21F6EB10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A090E-C04D-630D-6BA7-8B4CFA26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1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5CFA0-5BFB-5DF0-414C-ADEEFA25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DB051-7137-44ED-EDCF-25C13181D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9937A-CF36-AB4C-78EB-A9978FABE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AAF2CD-6B51-7A46-BB27-43CCB3830D64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9F093-F4D5-997F-0B47-0048E7E42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3A2DC-07B9-50EB-C77B-3292DECFF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5BE7AE-7061-0949-A050-53F1E54B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1AB707-D311-2D84-CFDC-A0793E7A7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12F60F-C3A3-4D6F-BADD-C9DE9D0974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879"/>
            <a:ext cx="12192000" cy="6238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7F3FA-4013-2AA3-B4A3-C75DD93155BA}"/>
              </a:ext>
            </a:extLst>
          </p:cNvPr>
          <p:cNvSpPr txBox="1"/>
          <p:nvPr/>
        </p:nvSpPr>
        <p:spPr>
          <a:xfrm>
            <a:off x="4094921" y="3788112"/>
            <a:ext cx="489883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New Model for Synthesis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Soil Warming Experiment to Depth Data Integration Effort (SWEDDIE)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51C08-CADB-87F5-A3AD-5D61CBCE443F}"/>
              </a:ext>
            </a:extLst>
          </p:cNvPr>
          <p:cNvSpPr txBox="1"/>
          <p:nvPr/>
        </p:nvSpPr>
        <p:spPr>
          <a:xfrm>
            <a:off x="-1" y="6116509"/>
            <a:ext cx="12192001" cy="954107"/>
          </a:xfrm>
          <a:prstGeom prst="rect">
            <a:avLst/>
          </a:prstGeom>
          <a:solidFill>
            <a:srgbClr val="3F3F3F"/>
          </a:solidFill>
          <a:ln w="50800">
            <a:solidFill>
              <a:srgbClr val="D9D9D9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" b="1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  Jeffrey Beem-Miller</a:t>
            </a:r>
            <a:r>
              <a:rPr lang="en-US" sz="1600" baseline="300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1,2</a:t>
            </a: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, William Riley</a:t>
            </a:r>
            <a:r>
              <a:rPr lang="en-US" sz="1600" baseline="300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, Margaret Torn</a:t>
            </a:r>
            <a:r>
              <a:rPr lang="en-US" sz="1600" baseline="300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, Michael Schmidt</a:t>
            </a:r>
            <a:r>
              <a:rPr lang="en-US" sz="1600" baseline="300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, and Peter Reich</a:t>
            </a:r>
            <a:r>
              <a:rPr lang="en-US" sz="1600" baseline="30000" dirty="0"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latin typeface="Helvetica" pitchFamily="2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200" baseline="300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   1 </a:t>
            </a:r>
            <a:r>
              <a:rPr lang="en-US" sz="12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Institute for Global Change Biology, Univ. of Michigan; </a:t>
            </a:r>
            <a:r>
              <a:rPr lang="en-US" sz="1200" baseline="300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2 </a:t>
            </a:r>
            <a:r>
              <a:rPr lang="en-US" sz="12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Climate &amp; Ecosystem Sciences Division, Lawrence Berkeley National Lab.; </a:t>
            </a:r>
            <a:r>
              <a:rPr lang="en-US" sz="1200" baseline="300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3 </a:t>
            </a:r>
            <a:r>
              <a:rPr lang="en-US" sz="1200" dirty="0">
                <a:solidFill>
                  <a:srgbClr val="D9D9D9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Dept. of Geography, Univ. of Zurich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rgbClr val="D9D9D9"/>
              </a:solidFill>
              <a:latin typeface="Helvetica" pitchFamily="2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21295-6828-C165-6EEA-06B465060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0800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65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PIPELINE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5304074" y="3434653"/>
            <a:ext cx="830882" cy="1089377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4846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5314666" y="286346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7880517" y="4844156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1313550" y="2466219"/>
            <a:ext cx="156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66" y="2958662"/>
            <a:ext cx="3563391" cy="2672543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4270425" y="3676474"/>
            <a:ext cx="639879" cy="645873"/>
          </a:xfrm>
          <a:prstGeom prst="rightArrow">
            <a:avLst/>
          </a:prstGeom>
          <a:solidFill>
            <a:srgbClr val="5FA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9234" y="5305821"/>
            <a:ext cx="1550655" cy="1392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F9334-9DAE-1777-1380-E24E8E9458FD}"/>
              </a:ext>
            </a:extLst>
          </p:cNvPr>
          <p:cNvSpPr txBox="1"/>
          <p:nvPr/>
        </p:nvSpPr>
        <p:spPr>
          <a:xfrm>
            <a:off x="6578367" y="3094298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harmonization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55F4-BB98-8EE0-2BF9-B1E3D0DAF6A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013" y="3686573"/>
            <a:ext cx="1211315" cy="988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4B9B55-64E7-C8D9-0DFE-AF151B3AF74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587" y="4372390"/>
            <a:ext cx="969284" cy="9692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F0E3A8-6FB4-2FD7-37C0-6CB9A6D34B37}"/>
              </a:ext>
            </a:extLst>
          </p:cNvPr>
          <p:cNvSpPr txBox="1"/>
          <p:nvPr/>
        </p:nvSpPr>
        <p:spPr>
          <a:xfrm>
            <a:off x="9726673" y="3982932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10956-5223-7F16-E697-E1674D7BF0A6}"/>
              </a:ext>
            </a:extLst>
          </p:cNvPr>
          <p:cNvSpPr txBox="1"/>
          <p:nvPr/>
        </p:nvSpPr>
        <p:spPr>
          <a:xfrm>
            <a:off x="9691907" y="1614068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database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1FDB7CD-08B6-307B-E0A3-E07A923465B2}"/>
              </a:ext>
            </a:extLst>
          </p:cNvPr>
          <p:cNvSpPr/>
          <p:nvPr/>
        </p:nvSpPr>
        <p:spPr>
          <a:xfrm rot="5400000">
            <a:off x="10201217" y="3556342"/>
            <a:ext cx="384712" cy="283252"/>
          </a:xfrm>
          <a:prstGeom prst="rightArrow">
            <a:avLst/>
          </a:prstGeom>
          <a:solidFill>
            <a:srgbClr val="5FA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A09EE74-9BF1-9CD6-9E6B-58B502147B9A}"/>
              </a:ext>
            </a:extLst>
          </p:cNvPr>
          <p:cNvSpPr/>
          <p:nvPr/>
        </p:nvSpPr>
        <p:spPr>
          <a:xfrm rot="7794114">
            <a:off x="9621759" y="5503302"/>
            <a:ext cx="630189" cy="365125"/>
          </a:xfrm>
          <a:prstGeom prst="rightArrow">
            <a:avLst/>
          </a:prstGeom>
          <a:solidFill>
            <a:srgbClr val="5FA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4584E2-C720-2B38-04C8-E6D0615EC9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956" y="2151299"/>
            <a:ext cx="926544" cy="10927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AEE488-929A-3DC2-5C5A-B3522469B733}"/>
              </a:ext>
            </a:extLst>
          </p:cNvPr>
          <p:cNvSpPr txBox="1"/>
          <p:nvPr/>
        </p:nvSpPr>
        <p:spPr>
          <a:xfrm>
            <a:off x="221004" y="5669603"/>
            <a:ext cx="3747912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467" i="1" dirty="0">
                <a:latin typeface="Helvetica" pitchFamily="2" charset="0"/>
              </a:rPr>
              <a:t>‘output’ fig. from Hicks Pries et al. 2017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184B7D-462A-7126-EA0F-FA622BE5DA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377" y="5275544"/>
            <a:ext cx="830881" cy="10893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BDD688-C627-E581-0EC2-2C60BFD14E63}"/>
              </a:ext>
            </a:extLst>
          </p:cNvPr>
          <p:cNvSpPr txBox="1"/>
          <p:nvPr/>
        </p:nvSpPr>
        <p:spPr>
          <a:xfrm>
            <a:off x="5314666" y="5594081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.csv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341C28-FE6D-6663-EC94-C5381F6952A5}"/>
              </a:ext>
            </a:extLst>
          </p:cNvPr>
          <p:cNvSpPr txBox="1"/>
          <p:nvPr/>
        </p:nvSpPr>
        <p:spPr>
          <a:xfrm>
            <a:off x="5033207" y="4813879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dictionary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BF30A2E5-0FAC-66BD-4109-6D4A9171A481}"/>
              </a:ext>
            </a:extLst>
          </p:cNvPr>
          <p:cNvSpPr/>
          <p:nvPr/>
        </p:nvSpPr>
        <p:spPr>
          <a:xfrm rot="19340478" flipV="1">
            <a:off x="8156004" y="3341359"/>
            <a:ext cx="1846459" cy="278781"/>
          </a:xfrm>
          <a:prstGeom prst="rightArrow">
            <a:avLst/>
          </a:prstGeom>
          <a:solidFill>
            <a:srgbClr val="5FA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0CB24EE-4275-E180-A7EE-6FB6A2A9F5EF}"/>
              </a:ext>
            </a:extLst>
          </p:cNvPr>
          <p:cNvSpPr/>
          <p:nvPr/>
        </p:nvSpPr>
        <p:spPr>
          <a:xfrm>
            <a:off x="6465407" y="3098902"/>
            <a:ext cx="258560" cy="2495177"/>
          </a:xfrm>
          <a:prstGeom prst="rightBrace">
            <a:avLst/>
          </a:prstGeom>
          <a:noFill/>
          <a:ln>
            <a:solidFill>
              <a:srgbClr val="5FAA7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D6C6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5AC2A-4C25-773B-5345-7683FD7D947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9650" y="1440258"/>
            <a:ext cx="3606800" cy="104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2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BE154-9412-1ED9-5C5C-347C050E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5637369-D8D6-684C-2030-097D1E37F6AC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F41706-FF2B-DF39-F964-3ED762F5ACA1}"/>
              </a:ext>
            </a:extLst>
          </p:cNvPr>
          <p:cNvSpPr/>
          <p:nvPr/>
        </p:nvSpPr>
        <p:spPr>
          <a:xfrm>
            <a:off x="5833277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728F4BF-390F-E7EB-5CC3-FA3EAD88DD9C}"/>
              </a:ext>
            </a:extLst>
          </p:cNvPr>
          <p:cNvSpPr/>
          <p:nvPr/>
        </p:nvSpPr>
        <p:spPr>
          <a:xfrm>
            <a:off x="6735690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soilH</a:t>
            </a:r>
            <a:r>
              <a:rPr lang="en-US" sz="1400" baseline="-25000" dirty="0">
                <a:latin typeface="Helvetica" pitchFamily="2" charset="0"/>
              </a:rPr>
              <a:t>2</a:t>
            </a:r>
            <a:r>
              <a:rPr lang="en-US" sz="1400" dirty="0">
                <a:latin typeface="Helvetica" pitchFamily="2" charset="0"/>
              </a:rPr>
              <a:t>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8635C34-921C-A655-71C0-AB54C4890834}"/>
              </a:ext>
            </a:extLst>
          </p:cNvPr>
          <p:cNvSpPr/>
          <p:nvPr/>
        </p:nvSpPr>
        <p:spPr>
          <a:xfrm>
            <a:off x="7638103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air 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F4446F7-67C6-9F77-2C97-0992E21A8106}"/>
              </a:ext>
            </a:extLst>
          </p:cNvPr>
          <p:cNvSpPr/>
          <p:nvPr/>
        </p:nvSpPr>
        <p:spPr>
          <a:xfrm>
            <a:off x="8540516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CO</a:t>
            </a:r>
            <a:r>
              <a:rPr lang="en-US" sz="1400" baseline="-25000" dirty="0">
                <a:latin typeface="Helvetica" pitchFamily="2" charset="0"/>
              </a:rPr>
              <a:t>2</a:t>
            </a:r>
            <a:r>
              <a:rPr lang="en-US" sz="1400" dirty="0">
                <a:latin typeface="Helvetica" pitchFamily="2" charset="0"/>
              </a:rPr>
              <a:t> flux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8C23BF1-D198-187F-AB54-EFF5B207DF2B}"/>
              </a:ext>
            </a:extLst>
          </p:cNvPr>
          <p:cNvSpPr/>
          <p:nvPr/>
        </p:nvSpPr>
        <p:spPr>
          <a:xfrm>
            <a:off x="3346265" y="2910027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experiment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A796C-D8E1-0085-650D-E04EEE8E493B}"/>
              </a:ext>
            </a:extLst>
          </p:cNvPr>
          <p:cNvSpPr txBox="1"/>
          <p:nvPr/>
        </p:nvSpPr>
        <p:spPr>
          <a:xfrm>
            <a:off x="313266" y="4476169"/>
            <a:ext cx="228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Blodgett Forest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DB6652-B2EC-06CC-C7F1-940CD90D5A85}"/>
              </a:ext>
            </a:extLst>
          </p:cNvPr>
          <p:cNvSpPr/>
          <p:nvPr/>
        </p:nvSpPr>
        <p:spPr>
          <a:xfrm>
            <a:off x="3346264" y="3655557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site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A8F958-BC78-F980-CCEB-3E447FA5018A}"/>
              </a:ext>
            </a:extLst>
          </p:cNvPr>
          <p:cNvSpPr/>
          <p:nvPr/>
        </p:nvSpPr>
        <p:spPr>
          <a:xfrm>
            <a:off x="3346264" y="4397635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plot</a:t>
            </a:r>
          </a:p>
        </p:txBody>
      </p:sp>
      <p:pic>
        <p:nvPicPr>
          <p:cNvPr id="10" name="Picture 9" descr="IMG_0135.JPG">
            <a:extLst>
              <a:ext uri="{FF2B5EF4-FFF2-40B4-BE49-F238E27FC236}">
                <a16:creationId xmlns:a16="http://schemas.microsoft.com/office/drawing/2014/main" id="{D6035010-24BD-34F9-ED5A-5CF5E65CF2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037" y="2968560"/>
            <a:ext cx="1905434" cy="142907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6520A3-51BE-2E5F-B52C-64C808B98352}"/>
              </a:ext>
            </a:extLst>
          </p:cNvPr>
          <p:cNvSpPr/>
          <p:nvPr/>
        </p:nvSpPr>
        <p:spPr>
          <a:xfrm>
            <a:off x="5833277" y="41125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A98FD9-EF30-DBE9-1609-57F108B6281A}"/>
              </a:ext>
            </a:extLst>
          </p:cNvPr>
          <p:cNvSpPr/>
          <p:nvPr/>
        </p:nvSpPr>
        <p:spPr>
          <a:xfrm>
            <a:off x="6735690" y="41125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soilH</a:t>
            </a:r>
            <a:r>
              <a:rPr lang="en-US" sz="1400" baseline="-25000" dirty="0">
                <a:latin typeface="Helvetica" pitchFamily="2" charset="0"/>
              </a:rPr>
              <a:t>2</a:t>
            </a:r>
            <a:r>
              <a:rPr lang="en-US" sz="1400" dirty="0">
                <a:latin typeface="Helvetica" pitchFamily="2" charset="0"/>
              </a:rPr>
              <a:t>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B9518F1-2FA4-BB76-D8D9-99724E639397}"/>
              </a:ext>
            </a:extLst>
          </p:cNvPr>
          <p:cNvSpPr/>
          <p:nvPr/>
        </p:nvSpPr>
        <p:spPr>
          <a:xfrm>
            <a:off x="7638103" y="41125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air 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A6DC4E8-4C88-8D29-1ED0-5C5B75CCFE58}"/>
              </a:ext>
            </a:extLst>
          </p:cNvPr>
          <p:cNvSpPr/>
          <p:nvPr/>
        </p:nvSpPr>
        <p:spPr>
          <a:xfrm>
            <a:off x="8540516" y="41125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CO</a:t>
            </a:r>
            <a:r>
              <a:rPr lang="en-US" sz="1400" baseline="-25000" dirty="0">
                <a:latin typeface="Helvetica" pitchFamily="2" charset="0"/>
              </a:rPr>
              <a:t>2</a:t>
            </a:r>
            <a:r>
              <a:rPr lang="en-US" sz="1400" dirty="0">
                <a:latin typeface="Helvetica" pitchFamily="2" charset="0"/>
              </a:rPr>
              <a:t> flux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3484E7-FF55-33D6-34F5-7EA3C9020493}"/>
              </a:ext>
            </a:extLst>
          </p:cNvPr>
          <p:cNvSpPr txBox="1"/>
          <p:nvPr/>
        </p:nvSpPr>
        <p:spPr>
          <a:xfrm>
            <a:off x="6597273" y="1722135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files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208D68-5439-C618-30C7-6F127D3E0728}"/>
              </a:ext>
            </a:extLst>
          </p:cNvPr>
          <p:cNvSpPr txBox="1"/>
          <p:nvPr/>
        </p:nvSpPr>
        <p:spPr>
          <a:xfrm>
            <a:off x="6123559" y="3606774"/>
            <a:ext cx="2865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dictionary files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251F10-AA5A-1423-7251-2AB08242559A}"/>
              </a:ext>
            </a:extLst>
          </p:cNvPr>
          <p:cNvSpPr/>
          <p:nvPr/>
        </p:nvSpPr>
        <p:spPr>
          <a:xfrm>
            <a:off x="2845940" y="1664413"/>
            <a:ext cx="7109717" cy="4551452"/>
          </a:xfrm>
          <a:prstGeom prst="rect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A76C5C-F77D-2E7B-3F8F-F9EE0CF59A21}"/>
              </a:ext>
            </a:extLst>
          </p:cNvPr>
          <p:cNvSpPr/>
          <p:nvPr/>
        </p:nvSpPr>
        <p:spPr>
          <a:xfrm>
            <a:off x="2845940" y="1660211"/>
            <a:ext cx="2500891" cy="4551452"/>
          </a:xfrm>
          <a:prstGeom prst="rect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D6122E-9C56-565A-BAD1-7E2FBE6B9931}"/>
              </a:ext>
            </a:extLst>
          </p:cNvPr>
          <p:cNvCxnSpPr>
            <a:cxnSpLocks/>
          </p:cNvCxnSpPr>
          <p:nvPr/>
        </p:nvCxnSpPr>
        <p:spPr>
          <a:xfrm>
            <a:off x="5346831" y="3545523"/>
            <a:ext cx="4608826" cy="4202"/>
          </a:xfrm>
          <a:prstGeom prst="line">
            <a:avLst/>
          </a:prstGeom>
          <a:ln>
            <a:solidFill>
              <a:srgbClr val="3F3F3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831E894-87A3-BB48-041C-F057D05041D0}"/>
              </a:ext>
            </a:extLst>
          </p:cNvPr>
          <p:cNvSpPr/>
          <p:nvPr/>
        </p:nvSpPr>
        <p:spPr>
          <a:xfrm>
            <a:off x="5608957" y="5805158"/>
            <a:ext cx="4058292" cy="329365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Helvetica" pitchFamily="2" charset="0"/>
              </a:rPr>
              <a:t>blodgett_flmd</a:t>
            </a:r>
            <a:endParaRPr lang="en-US" sz="1400" dirty="0">
              <a:latin typeface="Helvetica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4CDF71-AC23-1622-EE2C-6DE69724D797}"/>
              </a:ext>
            </a:extLst>
          </p:cNvPr>
          <p:cNvCxnSpPr>
            <a:cxnSpLocks/>
          </p:cNvCxnSpPr>
          <p:nvPr/>
        </p:nvCxnSpPr>
        <p:spPr>
          <a:xfrm>
            <a:off x="5346831" y="5390404"/>
            <a:ext cx="4608826" cy="4202"/>
          </a:xfrm>
          <a:prstGeom prst="line">
            <a:avLst/>
          </a:prstGeom>
          <a:ln>
            <a:solidFill>
              <a:srgbClr val="3F3F3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BC34F05-4915-A56A-23DC-58EBFBF0DFBB}"/>
              </a:ext>
            </a:extLst>
          </p:cNvPr>
          <p:cNvSpPr txBox="1"/>
          <p:nvPr/>
        </p:nvSpPr>
        <p:spPr>
          <a:xfrm>
            <a:off x="6123559" y="5389598"/>
            <a:ext cx="2865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file level metadata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9CEC01-4E92-D489-6ADC-C836FE177685}"/>
              </a:ext>
            </a:extLst>
          </p:cNvPr>
          <p:cNvSpPr txBox="1"/>
          <p:nvPr/>
        </p:nvSpPr>
        <p:spPr>
          <a:xfrm>
            <a:off x="2884552" y="1736052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core files</a:t>
            </a:r>
          </a:p>
        </p:txBody>
      </p:sp>
    </p:spTree>
    <p:extLst>
      <p:ext uri="{BB962C8B-B14F-4D97-AF65-F5344CB8AC3E}">
        <p14:creationId xmlns:p14="http://schemas.microsoft.com/office/powerpoint/2010/main" val="165214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A24DB-4855-AC92-5789-E70269B76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976F217-8F9B-CE6B-CA5E-D9277B5A88F8}"/>
              </a:ext>
            </a:extLst>
          </p:cNvPr>
          <p:cNvCxnSpPr>
            <a:cxnSpLocks/>
          </p:cNvCxnSpPr>
          <p:nvPr/>
        </p:nvCxnSpPr>
        <p:spPr>
          <a:xfrm flipV="1">
            <a:off x="4793179" y="1890445"/>
            <a:ext cx="3498066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255FE9-9F4A-52B4-6149-618646E1416C}"/>
              </a:ext>
            </a:extLst>
          </p:cNvPr>
          <p:cNvCxnSpPr>
            <a:cxnSpLocks/>
          </p:cNvCxnSpPr>
          <p:nvPr/>
        </p:nvCxnSpPr>
        <p:spPr>
          <a:xfrm flipV="1">
            <a:off x="4812017" y="3090774"/>
            <a:ext cx="3498066" cy="29624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8747603B-9D46-7665-87F7-61A1A446175E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99F53C6-CEE1-6BD5-FA24-FF75E4CA17B8}"/>
              </a:ext>
            </a:extLst>
          </p:cNvPr>
          <p:cNvSpPr/>
          <p:nvPr/>
        </p:nvSpPr>
        <p:spPr>
          <a:xfrm>
            <a:off x="3353830" y="290355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843384-4BD6-0DB3-E0D7-B71D72E33C1F}"/>
              </a:ext>
            </a:extLst>
          </p:cNvPr>
          <p:cNvSpPr/>
          <p:nvPr/>
        </p:nvSpPr>
        <p:spPr>
          <a:xfrm>
            <a:off x="3353829" y="364908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site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8CE99F-62B5-8A31-0F31-C5822BFDCD89}"/>
              </a:ext>
            </a:extLst>
          </p:cNvPr>
          <p:cNvSpPr/>
          <p:nvPr/>
        </p:nvSpPr>
        <p:spPr>
          <a:xfrm>
            <a:off x="3353829" y="4391159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plot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637CDA-95CF-98BA-748B-82A57283D9E4}"/>
              </a:ext>
            </a:extLst>
          </p:cNvPr>
          <p:cNvSpPr txBox="1"/>
          <p:nvPr/>
        </p:nvSpPr>
        <p:spPr>
          <a:xfrm>
            <a:off x="5547852" y="1882096"/>
            <a:ext cx="2828788" cy="1200329"/>
          </a:xfrm>
          <a:prstGeom prst="rect">
            <a:avLst/>
          </a:prstGeom>
          <a:solidFill>
            <a:srgbClr val="9BBFCD"/>
          </a:solidFill>
          <a:ln>
            <a:solidFill>
              <a:srgbClr val="3F3F3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Experiment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Warming infrastructure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Initial on/final off dates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Additional treatments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680A1C-A061-BB90-EFC6-73315FDDF4C4}"/>
              </a:ext>
            </a:extLst>
          </p:cNvPr>
          <p:cNvCxnSpPr>
            <a:cxnSpLocks/>
          </p:cNvCxnSpPr>
          <p:nvPr/>
        </p:nvCxnSpPr>
        <p:spPr>
          <a:xfrm flipV="1">
            <a:off x="3395675" y="1890445"/>
            <a:ext cx="2152177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6CCA4-1032-CDAD-5AF7-9CBBB3AF21B4}"/>
              </a:ext>
            </a:extLst>
          </p:cNvPr>
          <p:cNvCxnSpPr>
            <a:cxnSpLocks/>
          </p:cNvCxnSpPr>
          <p:nvPr/>
        </p:nvCxnSpPr>
        <p:spPr>
          <a:xfrm flipV="1">
            <a:off x="3353829" y="3071878"/>
            <a:ext cx="2175185" cy="28798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A56975F-7F73-26A0-132B-1A0E5FD00586}"/>
              </a:ext>
            </a:extLst>
          </p:cNvPr>
          <p:cNvSpPr txBox="1"/>
          <p:nvPr/>
        </p:nvSpPr>
        <p:spPr>
          <a:xfrm>
            <a:off x="2884552" y="1736052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core files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CA2C4E-F4EA-CF1B-7F1A-F4851DF7628E}"/>
              </a:ext>
            </a:extLst>
          </p:cNvPr>
          <p:cNvSpPr/>
          <p:nvPr/>
        </p:nvSpPr>
        <p:spPr>
          <a:xfrm>
            <a:off x="2845940" y="1660211"/>
            <a:ext cx="2500891" cy="4551452"/>
          </a:xfrm>
          <a:prstGeom prst="rect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1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A7023-A821-0C20-2617-67D56F5EC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0B818D-9E62-A553-CC7D-94F018D4CFC6}"/>
              </a:ext>
            </a:extLst>
          </p:cNvPr>
          <p:cNvCxnSpPr>
            <a:cxnSpLocks/>
          </p:cNvCxnSpPr>
          <p:nvPr/>
        </p:nvCxnSpPr>
        <p:spPr>
          <a:xfrm flipV="1">
            <a:off x="4782905" y="2668780"/>
            <a:ext cx="3498066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B187023-57CC-5698-05A7-7189301EEAE0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08D8B7-1D6E-F62C-2ABC-355CBAB34D8C}"/>
              </a:ext>
            </a:extLst>
          </p:cNvPr>
          <p:cNvSpPr/>
          <p:nvPr/>
        </p:nvSpPr>
        <p:spPr>
          <a:xfrm>
            <a:off x="3353830" y="290355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experiment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7203A8-FC0A-F007-36F2-948E9437A6D4}"/>
              </a:ext>
            </a:extLst>
          </p:cNvPr>
          <p:cNvSpPr/>
          <p:nvPr/>
        </p:nvSpPr>
        <p:spPr>
          <a:xfrm>
            <a:off x="3353829" y="364908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04664E-AE97-A432-31C9-FD9DED5C4E51}"/>
              </a:ext>
            </a:extLst>
          </p:cNvPr>
          <p:cNvSpPr/>
          <p:nvPr/>
        </p:nvSpPr>
        <p:spPr>
          <a:xfrm>
            <a:off x="3353829" y="4391159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plot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6199AB-149C-929C-291D-58FB0EA4E8B6}"/>
              </a:ext>
            </a:extLst>
          </p:cNvPr>
          <p:cNvCxnSpPr>
            <a:cxnSpLocks/>
          </p:cNvCxnSpPr>
          <p:nvPr/>
        </p:nvCxnSpPr>
        <p:spPr>
          <a:xfrm flipV="1">
            <a:off x="4801743" y="3869109"/>
            <a:ext cx="3498066" cy="29624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FB90B5-8918-0AA9-E222-97DB1A2BC5FB}"/>
              </a:ext>
            </a:extLst>
          </p:cNvPr>
          <p:cNvCxnSpPr>
            <a:cxnSpLocks/>
          </p:cNvCxnSpPr>
          <p:nvPr/>
        </p:nvCxnSpPr>
        <p:spPr>
          <a:xfrm flipV="1">
            <a:off x="3385401" y="2668780"/>
            <a:ext cx="2152177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8D2804-E3BD-24C0-E59F-C861DB443D5F}"/>
              </a:ext>
            </a:extLst>
          </p:cNvPr>
          <p:cNvCxnSpPr>
            <a:cxnSpLocks/>
          </p:cNvCxnSpPr>
          <p:nvPr/>
        </p:nvCxnSpPr>
        <p:spPr>
          <a:xfrm flipV="1">
            <a:off x="3343555" y="3850213"/>
            <a:ext cx="2175185" cy="28798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135BB5-26B1-AFD7-E84E-76493B8073EC}"/>
              </a:ext>
            </a:extLst>
          </p:cNvPr>
          <p:cNvSpPr txBox="1"/>
          <p:nvPr/>
        </p:nvSpPr>
        <p:spPr>
          <a:xfrm>
            <a:off x="5537578" y="2668780"/>
            <a:ext cx="2743393" cy="1200329"/>
          </a:xfrm>
          <a:prstGeom prst="rect">
            <a:avLst/>
          </a:prstGeom>
          <a:solidFill>
            <a:srgbClr val="9BBFCD"/>
          </a:solidFill>
          <a:ln>
            <a:solidFill>
              <a:srgbClr val="3F3F3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Climate, soils, vegetation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Coordinates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DDB61-7D45-BF83-0567-58402C627804}"/>
              </a:ext>
            </a:extLst>
          </p:cNvPr>
          <p:cNvSpPr txBox="1"/>
          <p:nvPr/>
        </p:nvSpPr>
        <p:spPr>
          <a:xfrm>
            <a:off x="2884552" y="1736052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86F165-4488-4D14-D40D-5D96416A1EA7}"/>
              </a:ext>
            </a:extLst>
          </p:cNvPr>
          <p:cNvSpPr/>
          <p:nvPr/>
        </p:nvSpPr>
        <p:spPr>
          <a:xfrm>
            <a:off x="2845940" y="1660211"/>
            <a:ext cx="2500891" cy="4551452"/>
          </a:xfrm>
          <a:prstGeom prst="rect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86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FE3FF-379E-7175-8F9E-85E1B81C8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268A5E-EFA1-D397-D0CA-E7A73CC902B8}"/>
              </a:ext>
            </a:extLst>
          </p:cNvPr>
          <p:cNvCxnSpPr>
            <a:cxnSpLocks/>
          </p:cNvCxnSpPr>
          <p:nvPr/>
        </p:nvCxnSpPr>
        <p:spPr>
          <a:xfrm flipV="1">
            <a:off x="4774341" y="3410858"/>
            <a:ext cx="3498066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B3E66D5-1A54-F26A-00C6-FCE441772A63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E74435-5368-F866-667B-61CBE63F3EE2}"/>
              </a:ext>
            </a:extLst>
          </p:cNvPr>
          <p:cNvSpPr/>
          <p:nvPr/>
        </p:nvSpPr>
        <p:spPr>
          <a:xfrm>
            <a:off x="3353830" y="290355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experiment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D20B4D-E0BA-21EF-799B-EF22D1F0525D}"/>
              </a:ext>
            </a:extLst>
          </p:cNvPr>
          <p:cNvSpPr/>
          <p:nvPr/>
        </p:nvSpPr>
        <p:spPr>
          <a:xfrm>
            <a:off x="3353829" y="3649081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site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E2D31A-510B-032F-E8CB-BCDA21302499}"/>
              </a:ext>
            </a:extLst>
          </p:cNvPr>
          <p:cNvSpPr/>
          <p:nvPr/>
        </p:nvSpPr>
        <p:spPr>
          <a:xfrm>
            <a:off x="3353829" y="4391159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747AD9-D4DD-0E1A-80C9-289B31A7DD6E}"/>
              </a:ext>
            </a:extLst>
          </p:cNvPr>
          <p:cNvCxnSpPr>
            <a:cxnSpLocks/>
          </p:cNvCxnSpPr>
          <p:nvPr/>
        </p:nvCxnSpPr>
        <p:spPr>
          <a:xfrm flipV="1">
            <a:off x="4793179" y="4611187"/>
            <a:ext cx="3498066" cy="29624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1FAF38-DFF7-CB3F-EE14-BF88319E7E34}"/>
              </a:ext>
            </a:extLst>
          </p:cNvPr>
          <p:cNvCxnSpPr>
            <a:cxnSpLocks/>
          </p:cNvCxnSpPr>
          <p:nvPr/>
        </p:nvCxnSpPr>
        <p:spPr>
          <a:xfrm flipV="1">
            <a:off x="3376837" y="3410858"/>
            <a:ext cx="2152177" cy="1032002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4BC852-E542-4D79-3676-AB2F8EBB6E6F}"/>
              </a:ext>
            </a:extLst>
          </p:cNvPr>
          <p:cNvCxnSpPr>
            <a:cxnSpLocks/>
          </p:cNvCxnSpPr>
          <p:nvPr/>
        </p:nvCxnSpPr>
        <p:spPr>
          <a:xfrm flipV="1">
            <a:off x="3334991" y="4592291"/>
            <a:ext cx="2175185" cy="28798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59AB60-8AD8-FFA9-8188-6A4283A386BD}"/>
              </a:ext>
            </a:extLst>
          </p:cNvPr>
          <p:cNvSpPr txBox="1"/>
          <p:nvPr/>
        </p:nvSpPr>
        <p:spPr>
          <a:xfrm>
            <a:off x="5510176" y="3410857"/>
            <a:ext cx="2762231" cy="1200329"/>
          </a:xfrm>
          <a:prstGeom prst="rect">
            <a:avLst/>
          </a:prstGeom>
          <a:solidFill>
            <a:srgbClr val="9BBFCD"/>
          </a:solidFill>
          <a:ln>
            <a:solidFill>
              <a:srgbClr val="3F3F3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Plot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Experimental design</a:t>
            </a:r>
          </a:p>
          <a:p>
            <a:pPr marL="285750" indent="-285750">
              <a:buFontTx/>
              <a:buChar char="-"/>
            </a:pPr>
            <a:r>
              <a:rPr lang="en-US" dirty="0"/>
              <a:t>Plot IDs &amp; treatments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C28DF-0D22-2EE6-FA22-64431D19B232}"/>
              </a:ext>
            </a:extLst>
          </p:cNvPr>
          <p:cNvSpPr txBox="1"/>
          <p:nvPr/>
        </p:nvSpPr>
        <p:spPr>
          <a:xfrm>
            <a:off x="2884552" y="1736052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0A73F8-C4F4-5BEF-BF79-D074A9B68BA0}"/>
              </a:ext>
            </a:extLst>
          </p:cNvPr>
          <p:cNvSpPr/>
          <p:nvPr/>
        </p:nvSpPr>
        <p:spPr>
          <a:xfrm>
            <a:off x="2845940" y="1660211"/>
            <a:ext cx="2500891" cy="4551452"/>
          </a:xfrm>
          <a:prstGeom prst="rect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2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9151-B0DB-EAF4-D522-15603A6E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1450CF-38CE-C8C3-4B39-275A0CB1F909}"/>
              </a:ext>
            </a:extLst>
          </p:cNvPr>
          <p:cNvCxnSpPr>
            <a:cxnSpLocks/>
          </p:cNvCxnSpPr>
          <p:nvPr/>
        </p:nvCxnSpPr>
        <p:spPr>
          <a:xfrm>
            <a:off x="6422605" y="3356388"/>
            <a:ext cx="5005618" cy="326709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2F855D-2491-54A7-D63A-B0F2517AE958}"/>
              </a:ext>
            </a:extLst>
          </p:cNvPr>
          <p:cNvCxnSpPr>
            <a:cxnSpLocks/>
          </p:cNvCxnSpPr>
          <p:nvPr/>
        </p:nvCxnSpPr>
        <p:spPr>
          <a:xfrm flipV="1">
            <a:off x="6422605" y="1358997"/>
            <a:ext cx="5005618" cy="90412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0B383D56-7B79-8F12-3BB1-9FDDFA66B133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E0F7CA-2A22-75AE-A2CE-F3E23B11B7FE}"/>
              </a:ext>
            </a:extLst>
          </p:cNvPr>
          <p:cNvSpPr/>
          <p:nvPr/>
        </p:nvSpPr>
        <p:spPr>
          <a:xfrm>
            <a:off x="5833277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B401ED-A309-395B-4220-F05D4F77E861}"/>
              </a:ext>
            </a:extLst>
          </p:cNvPr>
          <p:cNvCxnSpPr>
            <a:cxnSpLocks/>
          </p:cNvCxnSpPr>
          <p:nvPr/>
        </p:nvCxnSpPr>
        <p:spPr>
          <a:xfrm flipV="1">
            <a:off x="5838419" y="1358997"/>
            <a:ext cx="1957604" cy="86995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96E55B-D294-8840-600F-6D2D6E6D4EF6}"/>
              </a:ext>
            </a:extLst>
          </p:cNvPr>
          <p:cNvCxnSpPr>
            <a:cxnSpLocks/>
          </p:cNvCxnSpPr>
          <p:nvPr/>
        </p:nvCxnSpPr>
        <p:spPr>
          <a:xfrm>
            <a:off x="5833277" y="3356387"/>
            <a:ext cx="1962746" cy="246696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965646-7F5F-A98E-AA2D-F2B1866BBC40}"/>
              </a:ext>
            </a:extLst>
          </p:cNvPr>
          <p:cNvSpPr txBox="1"/>
          <p:nvPr/>
        </p:nvSpPr>
        <p:spPr>
          <a:xfrm>
            <a:off x="5276602" y="1313615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file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E30138-B3C1-3C31-E199-27378373D338}"/>
              </a:ext>
            </a:extLst>
          </p:cNvPr>
          <p:cNvGrpSpPr/>
          <p:nvPr/>
        </p:nvGrpSpPr>
        <p:grpSpPr>
          <a:xfrm>
            <a:off x="7817613" y="1367886"/>
            <a:ext cx="3610610" cy="2315211"/>
            <a:chOff x="7817613" y="1367886"/>
            <a:chExt cx="3610610" cy="23152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CB2E69-AE45-6CA8-5A68-F9B65D8BC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7613" y="1367886"/>
              <a:ext cx="3610610" cy="231521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3E64869-A303-00D5-3DAC-5BAD489AE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9283" y="3490196"/>
              <a:ext cx="540503" cy="16327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12EB1D6-62B5-E7AF-448E-8D2A76527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18606" y="3516485"/>
              <a:ext cx="83160" cy="1188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53987A-6D50-E2C6-9884-D48AF9403350}"/>
                </a:ext>
              </a:extLst>
            </p:cNvPr>
            <p:cNvSpPr/>
            <p:nvPr/>
          </p:nvSpPr>
          <p:spPr>
            <a:xfrm>
              <a:off x="10498343" y="3528688"/>
              <a:ext cx="105937" cy="115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89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53C73-B3FA-07D8-5898-DBA33A75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712F6E-E2E2-1D2C-FF47-B3A0B10EA905}"/>
              </a:ext>
            </a:extLst>
          </p:cNvPr>
          <p:cNvCxnSpPr>
            <a:cxnSpLocks/>
          </p:cNvCxnSpPr>
          <p:nvPr/>
        </p:nvCxnSpPr>
        <p:spPr>
          <a:xfrm flipV="1">
            <a:off x="6422605" y="1358997"/>
            <a:ext cx="5005618" cy="90412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64794C-44D4-724C-77BB-62042EA58705}"/>
              </a:ext>
            </a:extLst>
          </p:cNvPr>
          <p:cNvCxnSpPr>
            <a:cxnSpLocks/>
          </p:cNvCxnSpPr>
          <p:nvPr/>
        </p:nvCxnSpPr>
        <p:spPr>
          <a:xfrm>
            <a:off x="6422605" y="3356388"/>
            <a:ext cx="5005618" cy="326709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4C247A-1C2C-FA61-3D32-922B3E4DC266}"/>
              </a:ext>
            </a:extLst>
          </p:cNvPr>
          <p:cNvCxnSpPr>
            <a:cxnSpLocks/>
          </p:cNvCxnSpPr>
          <p:nvPr/>
        </p:nvCxnSpPr>
        <p:spPr>
          <a:xfrm flipH="1">
            <a:off x="2635416" y="5227824"/>
            <a:ext cx="3234121" cy="1317405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4CA031-8E60-58C3-2695-A56A8A72E94E}"/>
              </a:ext>
            </a:extLst>
          </p:cNvPr>
          <p:cNvCxnSpPr>
            <a:cxnSpLocks/>
          </p:cNvCxnSpPr>
          <p:nvPr/>
        </p:nvCxnSpPr>
        <p:spPr>
          <a:xfrm>
            <a:off x="6452407" y="5227824"/>
            <a:ext cx="3955409" cy="128239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08CC0AD-3E7B-1E89-5C05-752193776723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AF6E5FA-3838-3768-BB4D-E5CC28DB156E}"/>
              </a:ext>
            </a:extLst>
          </p:cNvPr>
          <p:cNvSpPr/>
          <p:nvPr/>
        </p:nvSpPr>
        <p:spPr>
          <a:xfrm>
            <a:off x="5833277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CF0E1-964E-4F24-B14A-6A6D4DA484FC}"/>
              </a:ext>
            </a:extLst>
          </p:cNvPr>
          <p:cNvSpPr txBox="1"/>
          <p:nvPr/>
        </p:nvSpPr>
        <p:spPr>
          <a:xfrm>
            <a:off x="5276602" y="1313615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file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7264F-7804-B5A1-3998-CF7C828A73F5}"/>
              </a:ext>
            </a:extLst>
          </p:cNvPr>
          <p:cNvCxnSpPr>
            <a:cxnSpLocks/>
          </p:cNvCxnSpPr>
          <p:nvPr/>
        </p:nvCxnSpPr>
        <p:spPr>
          <a:xfrm flipV="1">
            <a:off x="5838419" y="1358997"/>
            <a:ext cx="1957604" cy="86995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71A7C5-8880-A169-99E1-0C7EF838B0A2}"/>
              </a:ext>
            </a:extLst>
          </p:cNvPr>
          <p:cNvCxnSpPr>
            <a:cxnSpLocks/>
          </p:cNvCxnSpPr>
          <p:nvPr/>
        </p:nvCxnSpPr>
        <p:spPr>
          <a:xfrm>
            <a:off x="5833277" y="3356387"/>
            <a:ext cx="1962746" cy="246696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E9C387F-593F-9DA8-B8F5-8D8A42A6B726}"/>
              </a:ext>
            </a:extLst>
          </p:cNvPr>
          <p:cNvSpPr/>
          <p:nvPr/>
        </p:nvSpPr>
        <p:spPr>
          <a:xfrm>
            <a:off x="5833277" y="40909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32145-3344-2000-EA9D-5F5CAE1C51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416" y="5452065"/>
            <a:ext cx="7772400" cy="10931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187834-8858-CACD-BEA2-C23CBA9ED11E}"/>
              </a:ext>
            </a:extLst>
          </p:cNvPr>
          <p:cNvCxnSpPr>
            <a:cxnSpLocks/>
          </p:cNvCxnSpPr>
          <p:nvPr/>
        </p:nvCxnSpPr>
        <p:spPr>
          <a:xfrm flipH="1">
            <a:off x="2635416" y="4112107"/>
            <a:ext cx="3197861" cy="133995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E29341-294A-AE91-9F1E-A923EFA8271B}"/>
              </a:ext>
            </a:extLst>
          </p:cNvPr>
          <p:cNvCxnSpPr>
            <a:cxnSpLocks/>
          </p:cNvCxnSpPr>
          <p:nvPr/>
        </p:nvCxnSpPr>
        <p:spPr>
          <a:xfrm>
            <a:off x="6431245" y="4129479"/>
            <a:ext cx="3976571" cy="1322586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D7061D4-FFBD-BADD-7099-8C0FEFFC88D2}"/>
              </a:ext>
            </a:extLst>
          </p:cNvPr>
          <p:cNvSpPr/>
          <p:nvPr/>
        </p:nvSpPr>
        <p:spPr>
          <a:xfrm>
            <a:off x="7575454" y="1355725"/>
            <a:ext cx="4099388" cy="7309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958DAD-0A50-BAB1-A58E-97EFC3985A42}"/>
              </a:ext>
            </a:extLst>
          </p:cNvPr>
          <p:cNvSpPr/>
          <p:nvPr/>
        </p:nvSpPr>
        <p:spPr>
          <a:xfrm rot="5400000">
            <a:off x="2656100" y="5891595"/>
            <a:ext cx="779968" cy="6065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947CF2-6B1B-4921-D4DF-46441E1272CB}"/>
              </a:ext>
            </a:extLst>
          </p:cNvPr>
          <p:cNvSpPr txBox="1"/>
          <p:nvPr/>
        </p:nvSpPr>
        <p:spPr>
          <a:xfrm>
            <a:off x="7983475" y="4199723"/>
            <a:ext cx="2865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dictionary file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D3B896-53F1-32B8-2071-7E3D2329C2C4}"/>
              </a:ext>
            </a:extLst>
          </p:cNvPr>
          <p:cNvGrpSpPr/>
          <p:nvPr/>
        </p:nvGrpSpPr>
        <p:grpSpPr>
          <a:xfrm>
            <a:off x="7817613" y="1367886"/>
            <a:ext cx="3610610" cy="2315211"/>
            <a:chOff x="7817613" y="1367886"/>
            <a:chExt cx="3610610" cy="231521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935A59-C258-C6AE-233C-AE8AF8856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7613" y="1367886"/>
              <a:ext cx="3610610" cy="231521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0A5F4A1-6AF2-3B6E-7D9E-DD1244C9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9283" y="3490196"/>
              <a:ext cx="540503" cy="16327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33E39E-25DE-C929-01FB-3D638EA80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8606" y="3516485"/>
              <a:ext cx="83160" cy="1188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3C2190-7EDE-803A-AC81-0336512A6921}"/>
                </a:ext>
              </a:extLst>
            </p:cNvPr>
            <p:cNvSpPr/>
            <p:nvPr/>
          </p:nvSpPr>
          <p:spPr>
            <a:xfrm>
              <a:off x="10498343" y="3528688"/>
              <a:ext cx="105937" cy="115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607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14686-2D2C-995D-1667-990AD06B8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1DB870-E14B-F5FE-310E-D1A73898FEE0}"/>
              </a:ext>
            </a:extLst>
          </p:cNvPr>
          <p:cNvCxnSpPr>
            <a:cxnSpLocks/>
          </p:cNvCxnSpPr>
          <p:nvPr/>
        </p:nvCxnSpPr>
        <p:spPr>
          <a:xfrm flipV="1">
            <a:off x="6422605" y="1358997"/>
            <a:ext cx="5005618" cy="90412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5AA517-6FE7-6117-FDF7-418B801B69C0}"/>
              </a:ext>
            </a:extLst>
          </p:cNvPr>
          <p:cNvCxnSpPr>
            <a:cxnSpLocks/>
          </p:cNvCxnSpPr>
          <p:nvPr/>
        </p:nvCxnSpPr>
        <p:spPr>
          <a:xfrm>
            <a:off x="6422605" y="3356388"/>
            <a:ext cx="5005618" cy="326709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D778DD-DF4E-AAE3-F79B-D51FC77F0DB3}"/>
              </a:ext>
            </a:extLst>
          </p:cNvPr>
          <p:cNvCxnSpPr>
            <a:cxnSpLocks/>
          </p:cNvCxnSpPr>
          <p:nvPr/>
        </p:nvCxnSpPr>
        <p:spPr>
          <a:xfrm flipH="1">
            <a:off x="2635416" y="5227824"/>
            <a:ext cx="3234121" cy="1317405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FB997F-5310-8C77-D4CC-59741E792E23}"/>
              </a:ext>
            </a:extLst>
          </p:cNvPr>
          <p:cNvCxnSpPr>
            <a:cxnSpLocks/>
          </p:cNvCxnSpPr>
          <p:nvPr/>
        </p:nvCxnSpPr>
        <p:spPr>
          <a:xfrm>
            <a:off x="6452407" y="5227824"/>
            <a:ext cx="3955409" cy="128239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76D3328-B650-B0CA-F314-6B6581711A31}"/>
              </a:ext>
            </a:extLst>
          </p:cNvPr>
          <p:cNvSpPr txBox="1">
            <a:spLocks/>
          </p:cNvSpPr>
          <p:nvPr/>
        </p:nvSpPr>
        <p:spPr>
          <a:xfrm>
            <a:off x="313266" y="180605"/>
            <a:ext cx="11586633" cy="800123"/>
          </a:xfrm>
          <a:prstGeom prst="rect">
            <a:avLst/>
          </a:prstGeom>
          <a:solidFill>
            <a:srgbClr val="3F3F3F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Verdana"/>
                <a:cs typeface="Verdana"/>
              </a:rPr>
              <a:t>DATA MODEL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A693D7-D80B-E54D-C071-2D1364EDE2A0}"/>
              </a:ext>
            </a:extLst>
          </p:cNvPr>
          <p:cNvSpPr/>
          <p:nvPr/>
        </p:nvSpPr>
        <p:spPr>
          <a:xfrm>
            <a:off x="5833277" y="2215186"/>
            <a:ext cx="619130" cy="1163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CB581-F15A-23A4-9A02-18E14DC0C46B}"/>
              </a:ext>
            </a:extLst>
          </p:cNvPr>
          <p:cNvSpPr txBox="1"/>
          <p:nvPr/>
        </p:nvSpPr>
        <p:spPr>
          <a:xfrm>
            <a:off x="5276602" y="1313615"/>
            <a:ext cx="165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file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DC476F-65B0-7F1C-143E-CFAB2BB30B80}"/>
              </a:ext>
            </a:extLst>
          </p:cNvPr>
          <p:cNvCxnSpPr>
            <a:cxnSpLocks/>
          </p:cNvCxnSpPr>
          <p:nvPr/>
        </p:nvCxnSpPr>
        <p:spPr>
          <a:xfrm flipV="1">
            <a:off x="5838419" y="1358997"/>
            <a:ext cx="1957604" cy="86995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691C76-F888-9913-5B42-765110B5B62D}"/>
              </a:ext>
            </a:extLst>
          </p:cNvPr>
          <p:cNvCxnSpPr>
            <a:cxnSpLocks/>
          </p:cNvCxnSpPr>
          <p:nvPr/>
        </p:nvCxnSpPr>
        <p:spPr>
          <a:xfrm>
            <a:off x="5833277" y="3356387"/>
            <a:ext cx="1962746" cy="246696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61B300C-86C3-854E-C779-1F29A1EBC23D}"/>
              </a:ext>
            </a:extLst>
          </p:cNvPr>
          <p:cNvSpPr/>
          <p:nvPr/>
        </p:nvSpPr>
        <p:spPr>
          <a:xfrm>
            <a:off x="5833277" y="4090928"/>
            <a:ext cx="619130" cy="1163656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" pitchFamily="2" charset="0"/>
              </a:rPr>
              <a:t>soilT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19327-0101-AFF7-C5EF-9E130EF462F0}"/>
              </a:ext>
            </a:extLst>
          </p:cNvPr>
          <p:cNvSpPr txBox="1"/>
          <p:nvPr/>
        </p:nvSpPr>
        <p:spPr>
          <a:xfrm>
            <a:off x="7983475" y="4199723"/>
            <a:ext cx="2865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data dictionary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17324-73ED-0CE4-CFFB-4107D57C28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416" y="5452065"/>
            <a:ext cx="7772400" cy="10931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4A16D-C7D1-9ED5-392F-62E66C3FF5D1}"/>
              </a:ext>
            </a:extLst>
          </p:cNvPr>
          <p:cNvCxnSpPr>
            <a:cxnSpLocks/>
          </p:cNvCxnSpPr>
          <p:nvPr/>
        </p:nvCxnSpPr>
        <p:spPr>
          <a:xfrm flipH="1">
            <a:off x="2635416" y="4112107"/>
            <a:ext cx="3197861" cy="1339958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EA830C-81CE-7CC9-AFCC-C6202A489CE0}"/>
              </a:ext>
            </a:extLst>
          </p:cNvPr>
          <p:cNvCxnSpPr>
            <a:cxnSpLocks/>
          </p:cNvCxnSpPr>
          <p:nvPr/>
        </p:nvCxnSpPr>
        <p:spPr>
          <a:xfrm>
            <a:off x="6431245" y="4129479"/>
            <a:ext cx="3976571" cy="1322586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828231A-8CF0-7458-9782-9854955217EF}"/>
              </a:ext>
            </a:extLst>
          </p:cNvPr>
          <p:cNvSpPr/>
          <p:nvPr/>
        </p:nvSpPr>
        <p:spPr>
          <a:xfrm>
            <a:off x="9565240" y="1572816"/>
            <a:ext cx="753872" cy="4049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715176-9512-6250-3025-958C4E8A176F}"/>
              </a:ext>
            </a:extLst>
          </p:cNvPr>
          <p:cNvSpPr/>
          <p:nvPr/>
        </p:nvSpPr>
        <p:spPr>
          <a:xfrm rot="5400000">
            <a:off x="2848971" y="5975532"/>
            <a:ext cx="287674" cy="6065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57FC0-68E4-FF97-BCED-1C6F71C40881}"/>
              </a:ext>
            </a:extLst>
          </p:cNvPr>
          <p:cNvSpPr txBox="1"/>
          <p:nvPr/>
        </p:nvSpPr>
        <p:spPr>
          <a:xfrm>
            <a:off x="-69153" y="1022388"/>
            <a:ext cx="5050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plot file </a:t>
            </a:r>
          </a:p>
          <a:p>
            <a:pPr algn="ctr"/>
            <a:r>
              <a:rPr lang="en-US" sz="2000" i="1" dirty="0">
                <a:latin typeface="Helvetica" pitchFamily="2" charset="0"/>
              </a:rPr>
              <a:t>*links treatments &amp; data*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733BCD-1B14-5A05-9096-2F533C6B6673}"/>
              </a:ext>
            </a:extLst>
          </p:cNvPr>
          <p:cNvCxnSpPr>
            <a:cxnSpLocks/>
          </p:cNvCxnSpPr>
          <p:nvPr/>
        </p:nvCxnSpPr>
        <p:spPr>
          <a:xfrm flipH="1" flipV="1">
            <a:off x="325820" y="1754331"/>
            <a:ext cx="2130049" cy="2120993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424ADE-1D01-ED5B-D2EF-9C6FC15C5A00}"/>
              </a:ext>
            </a:extLst>
          </p:cNvPr>
          <p:cNvCxnSpPr>
            <a:cxnSpLocks/>
          </p:cNvCxnSpPr>
          <p:nvPr/>
        </p:nvCxnSpPr>
        <p:spPr>
          <a:xfrm flipV="1">
            <a:off x="3885787" y="1852658"/>
            <a:ext cx="1126333" cy="2003937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367323-7FCB-C96B-DB27-A222D1C421BD}"/>
              </a:ext>
            </a:extLst>
          </p:cNvPr>
          <p:cNvCxnSpPr>
            <a:cxnSpLocks/>
          </p:cNvCxnSpPr>
          <p:nvPr/>
        </p:nvCxnSpPr>
        <p:spPr>
          <a:xfrm flipH="1" flipV="1">
            <a:off x="325820" y="3479735"/>
            <a:ext cx="2149482" cy="861230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1CAC20-1608-2A7A-AF96-2DD667223478}"/>
              </a:ext>
            </a:extLst>
          </p:cNvPr>
          <p:cNvCxnSpPr>
            <a:cxnSpLocks/>
          </p:cNvCxnSpPr>
          <p:nvPr/>
        </p:nvCxnSpPr>
        <p:spPr>
          <a:xfrm flipV="1">
            <a:off x="3849527" y="3516951"/>
            <a:ext cx="1132399" cy="824014"/>
          </a:xfrm>
          <a:prstGeom prst="line">
            <a:avLst/>
          </a:prstGeom>
          <a:ln>
            <a:solidFill>
              <a:srgbClr val="3F3F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681EC3-7988-15C5-D21E-9354FFA9D8D2}"/>
              </a:ext>
            </a:extLst>
          </p:cNvPr>
          <p:cNvSpPr/>
          <p:nvPr/>
        </p:nvSpPr>
        <p:spPr>
          <a:xfrm>
            <a:off x="2446437" y="3853969"/>
            <a:ext cx="1439350" cy="516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plot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58FD1B-35EE-0B50-EAA3-F52EC572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0" y="1793972"/>
            <a:ext cx="4686300" cy="17018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63A23F1C-7056-BEAD-9DDD-CAE56E8E35AC}"/>
              </a:ext>
            </a:extLst>
          </p:cNvPr>
          <p:cNvSpPr/>
          <p:nvPr/>
        </p:nvSpPr>
        <p:spPr>
          <a:xfrm rot="5400000">
            <a:off x="2426772" y="1772597"/>
            <a:ext cx="347586" cy="798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40C1F1-C912-3F5D-A120-7A1282E1329B}"/>
              </a:ext>
            </a:extLst>
          </p:cNvPr>
          <p:cNvGrpSpPr/>
          <p:nvPr/>
        </p:nvGrpSpPr>
        <p:grpSpPr>
          <a:xfrm>
            <a:off x="7817613" y="1367886"/>
            <a:ext cx="3610610" cy="2315211"/>
            <a:chOff x="7817613" y="1367886"/>
            <a:chExt cx="3610610" cy="231521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280A525-80EF-8AFE-F0F2-0F2952C96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7613" y="1367886"/>
              <a:ext cx="3610610" cy="231521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56A11D5-17C3-5CF2-B3F6-4915163BF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9283" y="3490196"/>
              <a:ext cx="540503" cy="1632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7913FDC-1004-7D83-E4A8-991A27188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18606" y="3516485"/>
              <a:ext cx="83160" cy="1188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845796D-00B1-A2AD-0805-F3B4FB248599}"/>
                </a:ext>
              </a:extLst>
            </p:cNvPr>
            <p:cNvSpPr/>
            <p:nvPr/>
          </p:nvSpPr>
          <p:spPr>
            <a:xfrm>
              <a:off x="10498343" y="3528688"/>
              <a:ext cx="105937" cy="115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1812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27379-336D-56BC-6A37-9FF5AF71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662A5-5F7D-D702-0BD2-B7AD3CFAFB97}"/>
              </a:ext>
            </a:extLst>
          </p:cNvPr>
          <p:cNvSpPr txBox="1"/>
          <p:nvPr/>
        </p:nvSpPr>
        <p:spPr>
          <a:xfrm>
            <a:off x="649541" y="1566952"/>
            <a:ext cx="2707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change…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6E4C7-8897-3988-5FDD-6ED6CDD3CCB0}"/>
              </a:ext>
            </a:extLst>
          </p:cNvPr>
          <p:cNvSpPr txBox="1"/>
          <p:nvPr/>
        </p:nvSpPr>
        <p:spPr>
          <a:xfrm>
            <a:off x="2854781" y="2674947"/>
            <a:ext cx="64824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First Synthesis Results!</a:t>
            </a:r>
          </a:p>
        </p:txBody>
      </p:sp>
    </p:spTree>
    <p:extLst>
      <p:ext uri="{BB962C8B-B14F-4D97-AF65-F5344CB8AC3E}">
        <p14:creationId xmlns:p14="http://schemas.microsoft.com/office/powerpoint/2010/main" val="322423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54B17-C205-673C-B9DE-94E922CA8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weather conditions&#10;&#10;AI-generated content may be incorrect.">
            <a:extLst>
              <a:ext uri="{FF2B5EF4-FFF2-40B4-BE49-F238E27FC236}">
                <a16:creationId xmlns:a16="http://schemas.microsoft.com/office/drawing/2014/main" id="{66802A6D-04ED-0974-DDBA-BFCFFEF433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7" y="1003300"/>
            <a:ext cx="7721600" cy="4851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CC8C09-DB9A-5044-4CF6-B04941ABA14F}"/>
              </a:ext>
            </a:extLst>
          </p:cNvPr>
          <p:cNvSpPr/>
          <p:nvPr/>
        </p:nvSpPr>
        <p:spPr>
          <a:xfrm>
            <a:off x="133563" y="637302"/>
            <a:ext cx="3739793" cy="5583396"/>
          </a:xfrm>
          <a:prstGeom prst="ellipse">
            <a:avLst/>
          </a:prstGeom>
          <a:solidFill>
            <a:srgbClr val="D9D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F8975-0C94-DE8A-DCA9-E8528A93ACC3}"/>
              </a:ext>
            </a:extLst>
          </p:cNvPr>
          <p:cNvSpPr txBox="1"/>
          <p:nvPr/>
        </p:nvSpPr>
        <p:spPr>
          <a:xfrm>
            <a:off x="649541" y="1566952"/>
            <a:ext cx="27078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change…</a:t>
            </a:r>
          </a:p>
          <a:p>
            <a:pPr algn="ctr">
              <a:spcAft>
                <a:spcPts val="1200"/>
              </a:spcAft>
            </a:pPr>
            <a:endParaRPr lang="en-US" sz="3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…soil T with depth?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09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4C66BC-EA10-5AA4-DE38-BBEB3F90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15A60F0-8E61-F762-3CF0-A1391BD60303}"/>
              </a:ext>
            </a:extLst>
          </p:cNvPr>
          <p:cNvSpPr/>
          <p:nvPr/>
        </p:nvSpPr>
        <p:spPr>
          <a:xfrm>
            <a:off x="357488" y="345908"/>
            <a:ext cx="11587690" cy="6245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08004F-67FE-E380-AFD1-3C1A6B070723}"/>
              </a:ext>
            </a:extLst>
          </p:cNvPr>
          <p:cNvGrpSpPr/>
          <p:nvPr/>
        </p:nvGrpSpPr>
        <p:grpSpPr>
          <a:xfrm>
            <a:off x="2263212" y="1933879"/>
            <a:ext cx="7065404" cy="2792751"/>
            <a:chOff x="1689991" y="1409075"/>
            <a:chExt cx="5887837" cy="232729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AEC91B4-8FC9-A497-3753-D9692809A316}"/>
                </a:ext>
              </a:extLst>
            </p:cNvPr>
            <p:cNvSpPr txBox="1"/>
            <p:nvPr/>
          </p:nvSpPr>
          <p:spPr>
            <a:xfrm>
              <a:off x="1692489" y="3474758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5BC743-B30B-2B7C-F2AB-2E73D5718902}"/>
                </a:ext>
              </a:extLst>
            </p:cNvPr>
            <p:cNvSpPr txBox="1"/>
            <p:nvPr/>
          </p:nvSpPr>
          <p:spPr>
            <a:xfrm>
              <a:off x="1689991" y="2970090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-250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0A7852-C9D9-EBF7-95FF-7E0CCFEA2DCB}"/>
                </a:ext>
              </a:extLst>
            </p:cNvPr>
            <p:cNvSpPr txBox="1"/>
            <p:nvPr/>
          </p:nvSpPr>
          <p:spPr>
            <a:xfrm>
              <a:off x="1712475" y="1958253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250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FB6197A-31CD-3EB9-EDDA-860A2E0F5295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18" y="2575042"/>
              <a:ext cx="5471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F46A1-881A-85C3-B94C-71B25DAA3785}"/>
                </a:ext>
              </a:extLst>
            </p:cNvPr>
            <p:cNvSpPr txBox="1"/>
            <p:nvPr/>
          </p:nvSpPr>
          <p:spPr>
            <a:xfrm>
              <a:off x="1709978" y="1446089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500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09D8E76-E42C-AF0A-9AA5-F1793E977CF0}"/>
                </a:ext>
              </a:extLst>
            </p:cNvPr>
            <p:cNvCxnSpPr/>
            <p:nvPr/>
          </p:nvCxnSpPr>
          <p:spPr>
            <a:xfrm>
              <a:off x="2103127" y="2082865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140104-1BA6-A72B-E3EC-B85041D410F7}"/>
                </a:ext>
              </a:extLst>
            </p:cNvPr>
            <p:cNvCxnSpPr/>
            <p:nvPr/>
          </p:nvCxnSpPr>
          <p:spPr>
            <a:xfrm>
              <a:off x="2105627" y="3089698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BCEDE61-7182-64BE-512B-472AC20CDD51}"/>
                </a:ext>
              </a:extLst>
            </p:cNvPr>
            <p:cNvCxnSpPr/>
            <p:nvPr/>
          </p:nvCxnSpPr>
          <p:spPr>
            <a:xfrm>
              <a:off x="2105626" y="1575701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1353247-3935-D93F-023B-A5FD61529A78}"/>
                </a:ext>
              </a:extLst>
            </p:cNvPr>
            <p:cNvCxnSpPr/>
            <p:nvPr/>
          </p:nvCxnSpPr>
          <p:spPr>
            <a:xfrm>
              <a:off x="2105627" y="3606864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91C074-0C3D-4239-2E6B-DB7E332452DE}"/>
                </a:ext>
              </a:extLst>
            </p:cNvPr>
            <p:cNvSpPr txBox="1"/>
            <p:nvPr/>
          </p:nvSpPr>
          <p:spPr>
            <a:xfrm>
              <a:off x="1782429" y="2455427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D61F0-1387-7E84-CEAB-846C81B8D31B}"/>
                </a:ext>
              </a:extLst>
            </p:cNvPr>
            <p:cNvSpPr/>
            <p:nvPr/>
          </p:nvSpPr>
          <p:spPr>
            <a:xfrm>
              <a:off x="2153628" y="1409075"/>
              <a:ext cx="5424200" cy="220355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89E5309-226E-9FEE-65AD-A62954AECAD1}"/>
              </a:ext>
            </a:extLst>
          </p:cNvPr>
          <p:cNvSpPr txBox="1"/>
          <p:nvPr/>
        </p:nvSpPr>
        <p:spPr>
          <a:xfrm>
            <a:off x="636421" y="2943502"/>
            <a:ext cx="1980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Change in soil C stocks by 2100</a:t>
            </a:r>
          </a:p>
          <a:p>
            <a:pPr algn="ctr"/>
            <a:r>
              <a:rPr lang="en-US" b="1" dirty="0">
                <a:latin typeface="Helvetica" pitchFamily="2" charset="0"/>
              </a:rPr>
              <a:t>(Pg C)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36BD7C7-ED6E-3E26-0F26-8A135E066A89}"/>
              </a:ext>
            </a:extLst>
          </p:cNvPr>
          <p:cNvSpPr/>
          <p:nvPr/>
        </p:nvSpPr>
        <p:spPr>
          <a:xfrm>
            <a:off x="3102779" y="5175180"/>
            <a:ext cx="172800" cy="173304"/>
          </a:xfrm>
          <a:prstGeom prst="ellipse">
            <a:avLst/>
          </a:prstGeom>
          <a:solidFill>
            <a:schemeClr val="tx1">
              <a:alpha val="5032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A10447-9EEB-7474-DE5F-B9D0E63599FD}"/>
              </a:ext>
            </a:extLst>
          </p:cNvPr>
          <p:cNvSpPr txBox="1"/>
          <p:nvPr/>
        </p:nvSpPr>
        <p:spPr>
          <a:xfrm>
            <a:off x="3331681" y="5096355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Model mean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27993C1-B50E-9DA8-7B2D-910B6DDED008}"/>
              </a:ext>
            </a:extLst>
          </p:cNvPr>
          <p:cNvCxnSpPr>
            <a:cxnSpLocks/>
          </p:cNvCxnSpPr>
          <p:nvPr/>
        </p:nvCxnSpPr>
        <p:spPr>
          <a:xfrm>
            <a:off x="5809403" y="5246947"/>
            <a:ext cx="325533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3E69370-C546-DB2D-45F2-8A5CD58B9202}"/>
              </a:ext>
            </a:extLst>
          </p:cNvPr>
          <p:cNvSpPr txBox="1"/>
          <p:nvPr/>
        </p:nvSpPr>
        <p:spPr>
          <a:xfrm>
            <a:off x="6197275" y="5096356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Multi-model mean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A1E4C50-A4B5-909F-E4BF-CC841E90C9B3}"/>
              </a:ext>
            </a:extLst>
          </p:cNvPr>
          <p:cNvSpPr/>
          <p:nvPr/>
        </p:nvSpPr>
        <p:spPr>
          <a:xfrm>
            <a:off x="5864170" y="5401024"/>
            <a:ext cx="216000" cy="21600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98CBBD8-BD98-D4DA-1B00-4D79B69CA6DB}"/>
              </a:ext>
            </a:extLst>
          </p:cNvPr>
          <p:cNvSpPr txBox="1"/>
          <p:nvPr/>
        </p:nvSpPr>
        <p:spPr>
          <a:xfrm>
            <a:off x="6197275" y="5338839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± sd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A9FDBB-6A3E-1FFF-4E8E-F0B08C3BD225}"/>
              </a:ext>
            </a:extLst>
          </p:cNvPr>
          <p:cNvSpPr txBox="1"/>
          <p:nvPr/>
        </p:nvSpPr>
        <p:spPr>
          <a:xfrm>
            <a:off x="9487634" y="1503702"/>
            <a:ext cx="11832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FE1E21D-229B-56F8-8AD7-7A7BD66D4E66}"/>
              </a:ext>
            </a:extLst>
          </p:cNvPr>
          <p:cNvSpPr txBox="1"/>
          <p:nvPr/>
        </p:nvSpPr>
        <p:spPr>
          <a:xfrm>
            <a:off x="8949968" y="4331026"/>
            <a:ext cx="23024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1CAC45B8-D058-EF4E-67F7-0139218DD7B3}"/>
              </a:ext>
            </a:extLst>
          </p:cNvPr>
          <p:cNvSpPr/>
          <p:nvPr/>
        </p:nvSpPr>
        <p:spPr>
          <a:xfrm rot="10800000">
            <a:off x="9792294" y="2222405"/>
            <a:ext cx="581559" cy="103248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5C8C0208-03CF-C2C3-14DE-F7C1A236D00F}"/>
              </a:ext>
            </a:extLst>
          </p:cNvPr>
          <p:cNvSpPr/>
          <p:nvPr/>
        </p:nvSpPr>
        <p:spPr>
          <a:xfrm>
            <a:off x="9799609" y="3380326"/>
            <a:ext cx="581559" cy="1031116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5A4B4-A1A6-FA96-D1E2-476C994A6E87}"/>
              </a:ext>
            </a:extLst>
          </p:cNvPr>
          <p:cNvSpPr txBox="1"/>
          <p:nvPr/>
        </p:nvSpPr>
        <p:spPr>
          <a:xfrm>
            <a:off x="4352201" y="4684718"/>
            <a:ext cx="345553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b="1" dirty="0">
                <a:latin typeface="Helvetica" pitchFamily="2" charset="0"/>
              </a:rPr>
              <a:t>Ensemble of global soil C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E1C47-8226-82B3-BC8C-48A041B0807F}"/>
              </a:ext>
            </a:extLst>
          </p:cNvPr>
          <p:cNvSpPr txBox="1"/>
          <p:nvPr/>
        </p:nvSpPr>
        <p:spPr>
          <a:xfrm>
            <a:off x="4240933" y="6018382"/>
            <a:ext cx="401970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dirty="0">
                <a:latin typeface="Helvetica" pitchFamily="2" charset="0"/>
              </a:rPr>
              <a:t>(figure adapted from Todd-Brown et al., 2018)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EFDCE-0210-2362-1A20-36F61388FF76}"/>
              </a:ext>
            </a:extLst>
          </p:cNvPr>
          <p:cNvSpPr txBox="1"/>
          <p:nvPr/>
        </p:nvSpPr>
        <p:spPr>
          <a:xfrm>
            <a:off x="2459215" y="623093"/>
            <a:ext cx="714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Predicted ∆SOC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FB0A6-2C96-5A4F-15D6-A0717D513B5F}"/>
              </a:ext>
            </a:extLst>
          </p:cNvPr>
          <p:cNvSpPr txBox="1"/>
          <p:nvPr/>
        </p:nvSpPr>
        <p:spPr>
          <a:xfrm>
            <a:off x="-1397583" y="-25711"/>
            <a:ext cx="7140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soils warm…</a:t>
            </a:r>
          </a:p>
        </p:txBody>
      </p:sp>
    </p:spTree>
    <p:extLst>
      <p:ext uri="{BB962C8B-B14F-4D97-AF65-F5344CB8AC3E}">
        <p14:creationId xmlns:p14="http://schemas.microsoft.com/office/powerpoint/2010/main" val="1744850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E66454-1237-D0F2-82B8-114CD4CEF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1FEA1F7-10AE-89F8-7F76-FCEA8D320803}"/>
              </a:ext>
            </a:extLst>
          </p:cNvPr>
          <p:cNvSpPr/>
          <p:nvPr/>
        </p:nvSpPr>
        <p:spPr>
          <a:xfrm>
            <a:off x="133563" y="637302"/>
            <a:ext cx="3739793" cy="5583396"/>
          </a:xfrm>
          <a:prstGeom prst="ellipse">
            <a:avLst/>
          </a:prstGeom>
          <a:solidFill>
            <a:srgbClr val="D9D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73ABF-19E2-87D2-3879-BD8270F5DA9B}"/>
              </a:ext>
            </a:extLst>
          </p:cNvPr>
          <p:cNvSpPr txBox="1"/>
          <p:nvPr/>
        </p:nvSpPr>
        <p:spPr>
          <a:xfrm>
            <a:off x="622719" y="1566951"/>
            <a:ext cx="276147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change…</a:t>
            </a:r>
          </a:p>
          <a:p>
            <a:pPr algn="ctr">
              <a:spcAft>
                <a:spcPts val="1200"/>
              </a:spcAft>
            </a:pPr>
            <a:endParaRPr lang="en-US" sz="3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…soil moisture overall?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1D5D4-09A8-07E8-73C8-4AB8E32A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55" y="1010535"/>
            <a:ext cx="7772400" cy="48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67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E8AB1-7330-6CB0-F7B3-D593A3DA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26D4E3E-3486-2450-3260-BA8C8270C581}"/>
              </a:ext>
            </a:extLst>
          </p:cNvPr>
          <p:cNvSpPr/>
          <p:nvPr/>
        </p:nvSpPr>
        <p:spPr>
          <a:xfrm>
            <a:off x="133563" y="637302"/>
            <a:ext cx="3739793" cy="5583396"/>
          </a:xfrm>
          <a:prstGeom prst="ellipse">
            <a:avLst/>
          </a:prstGeom>
          <a:solidFill>
            <a:srgbClr val="D9D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18448-6D7E-DC09-8A60-1F326E1E8782}"/>
              </a:ext>
            </a:extLst>
          </p:cNvPr>
          <p:cNvSpPr txBox="1"/>
          <p:nvPr/>
        </p:nvSpPr>
        <p:spPr>
          <a:xfrm>
            <a:off x="622719" y="1566951"/>
            <a:ext cx="276147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change…</a:t>
            </a:r>
          </a:p>
          <a:p>
            <a:pPr algn="ctr">
              <a:spcAft>
                <a:spcPts val="12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…soil moisture with depth?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A graph of different types of forest&#10;&#10;AI-generated content may be incorrect.">
            <a:extLst>
              <a:ext uri="{FF2B5EF4-FFF2-40B4-BE49-F238E27FC236}">
                <a16:creationId xmlns:a16="http://schemas.microsoft.com/office/drawing/2014/main" id="{EFAAE723-C1B9-F117-14BF-50B1997884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058" y="1010518"/>
            <a:ext cx="7772400" cy="48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16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E88F9-F4CA-B830-E152-ABD49D7B9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3E23A7-702A-D8C4-16E3-A31D8FBABBCC}"/>
              </a:ext>
            </a:extLst>
          </p:cNvPr>
          <p:cNvSpPr txBox="1"/>
          <p:nvPr/>
        </p:nvSpPr>
        <p:spPr>
          <a:xfrm>
            <a:off x="649541" y="1566952"/>
            <a:ext cx="2707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change…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40127-8509-449A-C98C-93EEE48B6A0E}"/>
              </a:ext>
            </a:extLst>
          </p:cNvPr>
          <p:cNvSpPr txBox="1"/>
          <p:nvPr/>
        </p:nvSpPr>
        <p:spPr>
          <a:xfrm>
            <a:off x="2854781" y="2674947"/>
            <a:ext cx="64824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Sneak peak at next steps…</a:t>
            </a:r>
          </a:p>
        </p:txBody>
      </p:sp>
    </p:spTree>
    <p:extLst>
      <p:ext uri="{BB962C8B-B14F-4D97-AF65-F5344CB8AC3E}">
        <p14:creationId xmlns:p14="http://schemas.microsoft.com/office/powerpoint/2010/main" val="284563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A524A-BA62-88E8-340D-1C4ED8CD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containers&#10;&#10;AI-generated content may be incorrect.">
            <a:extLst>
              <a:ext uri="{FF2B5EF4-FFF2-40B4-BE49-F238E27FC236}">
                <a16:creationId xmlns:a16="http://schemas.microsoft.com/office/drawing/2014/main" id="{9284AB24-0486-08F6-F8EB-335B66BC1C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038" y="181253"/>
            <a:ext cx="2765922" cy="20768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9A524B-0F27-DAAA-C223-B88C922EDA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15000"/>
                    </a14:imgEffect>
                    <a14:imgEffect>
                      <a14:brightnessContrast bright="25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88" y="86776"/>
            <a:ext cx="2980668" cy="4487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5AD5C-6687-359B-A7A0-D2F5FAE613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4828854"/>
            <a:ext cx="2264726" cy="1698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74A93-4CA6-5274-6BB4-0AEBE17CBFB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3458" y="2604453"/>
            <a:ext cx="2595382" cy="3940139"/>
          </a:xfrm>
          <a:prstGeom prst="rect">
            <a:avLst/>
          </a:prstGeom>
        </p:spPr>
      </p:pic>
      <p:pic>
        <p:nvPicPr>
          <p:cNvPr id="12" name="Picture 11" descr="A collage of a field with a few objects&#10;&#10;AI-generated content may be incorrect.">
            <a:extLst>
              <a:ext uri="{FF2B5EF4-FFF2-40B4-BE49-F238E27FC236}">
                <a16:creationId xmlns:a16="http://schemas.microsoft.com/office/drawing/2014/main" id="{150C8BD5-AE7B-A58F-4F23-973124D6101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160" y="4828854"/>
            <a:ext cx="4040845" cy="19264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98F16-655F-A21B-A544-9E112931DAF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5315" y="191761"/>
            <a:ext cx="2923525" cy="221567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F766134-2BFA-04F9-FCAD-416B1ED33343}"/>
              </a:ext>
            </a:extLst>
          </p:cNvPr>
          <p:cNvSpPr/>
          <p:nvPr/>
        </p:nvSpPr>
        <p:spPr>
          <a:xfrm>
            <a:off x="3357936" y="2435634"/>
            <a:ext cx="5476126" cy="2215673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0A16C-A88D-6111-5F7D-4EBD93143BE3}"/>
              </a:ext>
            </a:extLst>
          </p:cNvPr>
          <p:cNvSpPr txBox="1"/>
          <p:nvPr/>
        </p:nvSpPr>
        <p:spPr>
          <a:xfrm>
            <a:off x="3655611" y="2850972"/>
            <a:ext cx="4880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excess CO</a:t>
            </a:r>
            <a:r>
              <a:rPr lang="en-US" sz="28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from newly fixed or formerly stable SOC?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D96B3-9FBF-5E2F-58DF-C5907EB96B8A}"/>
              </a:ext>
            </a:extLst>
          </p:cNvPr>
          <p:cNvSpPr txBox="1"/>
          <p:nvPr/>
        </p:nvSpPr>
        <p:spPr>
          <a:xfrm>
            <a:off x="3053961" y="673783"/>
            <a:ext cx="165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  <a:cs typeface="Arial" panose="020B0604020202020204" pitchFamily="34" charset="0"/>
              </a:rPr>
              <a:t>Blodgett </a:t>
            </a:r>
          </a:p>
          <a:p>
            <a:pPr algn="ctr"/>
            <a:r>
              <a:rPr lang="en-US" sz="1600" i="1" dirty="0">
                <a:latin typeface="Helvetica" pitchFamily="2" charset="0"/>
                <a:cs typeface="Arial" panose="020B0604020202020204" pitchFamily="34" charset="0"/>
              </a:rPr>
              <a:t>temperate forest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3E439-DD7F-95BF-DDC9-F931B21B2F3D}"/>
              </a:ext>
            </a:extLst>
          </p:cNvPr>
          <p:cNvSpPr txBox="1"/>
          <p:nvPr/>
        </p:nvSpPr>
        <p:spPr>
          <a:xfrm>
            <a:off x="4330116" y="5262627"/>
            <a:ext cx="1659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  <a:cs typeface="Arial" panose="020B0604020202020204" pitchFamily="34" charset="0"/>
              </a:rPr>
              <a:t>ACBB </a:t>
            </a:r>
          </a:p>
          <a:p>
            <a:pPr algn="ctr"/>
            <a:r>
              <a:rPr lang="en-US" sz="1600" i="1" dirty="0">
                <a:latin typeface="Helvetica" pitchFamily="2" charset="0"/>
                <a:cs typeface="Arial" panose="020B0604020202020204" pitchFamily="34" charset="0"/>
              </a:rPr>
              <a:t>temperate grassland/ cropland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35D4E1-2076-FFB1-B089-CD95317BBB76}"/>
              </a:ext>
            </a:extLst>
          </p:cNvPr>
          <p:cNvCxnSpPr/>
          <p:nvPr/>
        </p:nvCxnSpPr>
        <p:spPr>
          <a:xfrm>
            <a:off x="3236227" y="1613042"/>
            <a:ext cx="1294543" cy="0"/>
          </a:xfrm>
          <a:prstGeom prst="straightConnector1">
            <a:avLst/>
          </a:prstGeom>
          <a:ln>
            <a:solidFill>
              <a:srgbClr val="3F3F3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E732C07-303C-DB31-FF46-6DF85B515CCE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4686458" y="6054200"/>
            <a:ext cx="187553" cy="758843"/>
          </a:xfrm>
          <a:prstGeom prst="bentConnector2">
            <a:avLst/>
          </a:prstGeom>
          <a:ln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851CF8-7AFA-D050-2403-214E6670CBFA}"/>
              </a:ext>
            </a:extLst>
          </p:cNvPr>
          <p:cNvSpPr txBox="1"/>
          <p:nvPr/>
        </p:nvSpPr>
        <p:spPr>
          <a:xfrm>
            <a:off x="8142022" y="4362143"/>
            <a:ext cx="1359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  <a:cs typeface="Arial" panose="020B0604020202020204" pitchFamily="34" charset="0"/>
              </a:rPr>
              <a:t>SWELTR </a:t>
            </a:r>
          </a:p>
          <a:p>
            <a:pPr algn="ctr"/>
            <a:r>
              <a:rPr lang="en-US" sz="1600" i="1" dirty="0">
                <a:latin typeface="Helvetica" pitchFamily="2" charset="0"/>
                <a:cs typeface="Arial" panose="020B0604020202020204" pitchFamily="34" charset="0"/>
              </a:rPr>
              <a:t>tropical forest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2BE6C09-F713-6FB1-A690-CE2633B34578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8948541" y="4013476"/>
            <a:ext cx="221658" cy="475676"/>
          </a:xfrm>
          <a:prstGeom prst="bentConnector2">
            <a:avLst/>
          </a:prstGeom>
          <a:ln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685AD91-7D11-FE62-EAA9-D1F94EE6FE9D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8918921" y="5095751"/>
            <a:ext cx="280758" cy="475536"/>
          </a:xfrm>
          <a:prstGeom prst="bentConnector2">
            <a:avLst/>
          </a:prstGeom>
          <a:ln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747DB8-1BC4-65D4-32C9-CA29F24B84CB}"/>
              </a:ext>
            </a:extLst>
          </p:cNvPr>
          <p:cNvSpPr txBox="1"/>
          <p:nvPr/>
        </p:nvSpPr>
        <p:spPr>
          <a:xfrm>
            <a:off x="7567628" y="641382"/>
            <a:ext cx="1359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  <a:cs typeface="Arial" panose="020B0604020202020204" pitchFamily="34" charset="0"/>
              </a:rPr>
              <a:t>TEAM </a:t>
            </a:r>
          </a:p>
          <a:p>
            <a:pPr algn="ctr"/>
            <a:r>
              <a:rPr lang="en-US" sz="1600" i="1" dirty="0">
                <a:latin typeface="Helvetica" pitchFamily="2" charset="0"/>
                <a:cs typeface="Arial" panose="020B0604020202020204" pitchFamily="34" charset="0"/>
              </a:rPr>
              <a:t>alpine grassland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AF51CF-C3BD-1139-A5E7-03095B67BDFC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8492672" y="1226844"/>
            <a:ext cx="188440" cy="679509"/>
          </a:xfrm>
          <a:prstGeom prst="bentConnector2">
            <a:avLst/>
          </a:prstGeom>
          <a:ln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57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DD441-B419-BBD4-C0CC-B02F5B6B6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soil and soil flux&#10;&#10;AI-generated content may be incorrect.">
            <a:extLst>
              <a:ext uri="{FF2B5EF4-FFF2-40B4-BE49-F238E27FC236}">
                <a16:creationId xmlns:a16="http://schemas.microsoft.com/office/drawing/2014/main" id="{7C81CEB1-95BC-33CF-79AF-06EB2B68B5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079" y="1360977"/>
            <a:ext cx="2713319" cy="1669735"/>
          </a:xfrm>
          <a:prstGeom prst="rect">
            <a:avLst/>
          </a:prstGeom>
        </p:spPr>
      </p:pic>
      <p:pic>
        <p:nvPicPr>
          <p:cNvPr id="10" name="Picture 9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78EFA2C6-44EE-E136-EFB3-0C5A1324B8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380" y="1360976"/>
            <a:ext cx="2713319" cy="1669735"/>
          </a:xfrm>
          <a:prstGeom prst="rect">
            <a:avLst/>
          </a:prstGeom>
        </p:spPr>
      </p:pic>
      <p:pic>
        <p:nvPicPr>
          <p:cNvPr id="12" name="Picture 11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E0A07C1D-C0A6-B953-A6E4-A93BDF3BC6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079" y="3038773"/>
            <a:ext cx="2713319" cy="1669735"/>
          </a:xfrm>
          <a:prstGeom prst="rect">
            <a:avLst/>
          </a:prstGeom>
        </p:spPr>
      </p:pic>
      <p:pic>
        <p:nvPicPr>
          <p:cNvPr id="14" name="Picture 13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22827EF6-99C0-EFF6-4DFD-180CDC08CA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079" y="4716569"/>
            <a:ext cx="2713319" cy="1669735"/>
          </a:xfrm>
          <a:prstGeom prst="rect">
            <a:avLst/>
          </a:prstGeom>
        </p:spPr>
      </p:pic>
      <p:sp>
        <p:nvSpPr>
          <p:cNvPr id="15" name="矩形 21">
            <a:extLst>
              <a:ext uri="{FF2B5EF4-FFF2-40B4-BE49-F238E27FC236}">
                <a16:creationId xmlns:a16="http://schemas.microsoft.com/office/drawing/2014/main" id="{D61D54DF-02CE-6000-B886-957F8C28AEBC}"/>
              </a:ext>
            </a:extLst>
          </p:cNvPr>
          <p:cNvSpPr/>
          <p:nvPr/>
        </p:nvSpPr>
        <p:spPr>
          <a:xfrm>
            <a:off x="277544" y="140010"/>
            <a:ext cx="11636911" cy="461665"/>
          </a:xfrm>
          <a:prstGeom prst="rect">
            <a:avLst/>
          </a:prstGeom>
          <a:solidFill>
            <a:srgbClr val="3F3F3F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a process-rich model (</a:t>
            </a:r>
            <a:r>
              <a:rPr lang="en-US" altLang="zh-CN" sz="2400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ecosys</a:t>
            </a:r>
            <a:r>
              <a:rPr lang="en-US" altLang="zh-CN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at </a:t>
            </a:r>
            <a:r>
              <a:rPr lang="en-US" altLang="zh-CN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TeRaCON</a:t>
            </a:r>
            <a:endParaRPr lang="en-US" altLang="zh-CN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BFC75DAD-E83F-4EFD-8344-347DA2FA30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2968" y="3643653"/>
            <a:ext cx="2354319" cy="2942898"/>
          </a:xfrm>
          <a:prstGeom prst="rect">
            <a:avLst/>
          </a:prstGeom>
        </p:spPr>
      </p:pic>
      <p:pic>
        <p:nvPicPr>
          <p:cNvPr id="13" name="Picture 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F790FEE-2C8C-4A43-AB50-012FC118664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181" y="3640912"/>
            <a:ext cx="2391167" cy="2988958"/>
          </a:xfrm>
          <a:prstGeom prst="rect">
            <a:avLst/>
          </a:prstGeom>
        </p:spPr>
      </p:pic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1F87B4E-9A56-A7AD-2E2F-4639E863C67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8681" y="1360975"/>
            <a:ext cx="2713319" cy="16697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7E2590-968D-48D2-BC26-9FCDB9B0CA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832" y="1360975"/>
            <a:ext cx="4692932" cy="3124879"/>
          </a:xfrm>
          <a:prstGeom prst="rect">
            <a:avLst/>
          </a:prstGeom>
        </p:spPr>
      </p:pic>
      <p:sp>
        <p:nvSpPr>
          <p:cNvPr id="18" name="矩形 21">
            <a:extLst>
              <a:ext uri="{FF2B5EF4-FFF2-40B4-BE49-F238E27FC236}">
                <a16:creationId xmlns:a16="http://schemas.microsoft.com/office/drawing/2014/main" id="{3A54946C-81A6-4262-9B45-A01AAE5D2A5B}"/>
              </a:ext>
            </a:extLst>
          </p:cNvPr>
          <p:cNvSpPr/>
          <p:nvPr/>
        </p:nvSpPr>
        <p:spPr>
          <a:xfrm>
            <a:off x="675833" y="5715931"/>
            <a:ext cx="37994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atin typeface="Helvetica" pitchFamily="2" charset="0"/>
                <a:cs typeface="Times New Roman" panose="02020603050405020304" pitchFamily="18" charset="0"/>
              </a:rPr>
              <a:t>Lei Zhang, William Riley, Peter Reich, </a:t>
            </a:r>
            <a:r>
              <a:rPr lang="en-US" altLang="zh-CN" sz="1600" i="1" dirty="0" err="1">
                <a:latin typeface="Helvetica" pitchFamily="2" charset="0"/>
                <a:cs typeface="Times New Roman" panose="02020603050405020304" pitchFamily="18" charset="0"/>
              </a:rPr>
              <a:t>Jinyun</a:t>
            </a:r>
            <a:r>
              <a:rPr lang="en-US" altLang="zh-CN" sz="1600" i="1" dirty="0">
                <a:latin typeface="Helvetica" pitchFamily="2" charset="0"/>
                <a:cs typeface="Times New Roman" panose="02020603050405020304" pitchFamily="18" charset="0"/>
              </a:rPr>
              <a:t> Tang, Margaret Torn, et al. (In prep).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788B4B-16E0-4CA7-BECF-820F1A77CE9D}"/>
              </a:ext>
            </a:extLst>
          </p:cNvPr>
          <p:cNvSpPr/>
          <p:nvPr/>
        </p:nvSpPr>
        <p:spPr>
          <a:xfrm>
            <a:off x="7374932" y="1011077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pitchFamily="2" charset="0"/>
                <a:cs typeface="Times New Roman" panose="02020603050405020304" pitchFamily="18" charset="0"/>
              </a:rPr>
              <a:t>Capture the yearly changes</a:t>
            </a:r>
            <a:endParaRPr lang="zh-CN" altLang="en-US" dirty="0">
              <a:latin typeface="Helvetica" pitchFamily="2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9817F7A-0D5F-4CA3-8A5F-06ED1D76646A}"/>
              </a:ext>
            </a:extLst>
          </p:cNvPr>
          <p:cNvSpPr/>
          <p:nvPr/>
        </p:nvSpPr>
        <p:spPr>
          <a:xfrm>
            <a:off x="8484706" y="3030710"/>
            <a:ext cx="3835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Helvetica" pitchFamily="2" charset="0"/>
                <a:cs typeface="Times New Roman" panose="02020603050405020304" pitchFamily="18" charset="0"/>
              </a:rPr>
              <a:t>Capture the differences between ambient and warming plots</a:t>
            </a:r>
            <a:endParaRPr lang="zh-CN" altLang="en-US" dirty="0">
              <a:latin typeface="Helvetica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9630A5-E2E3-4F32-AC29-59EE573DCF26}"/>
              </a:ext>
            </a:extLst>
          </p:cNvPr>
          <p:cNvSpPr/>
          <p:nvPr/>
        </p:nvSpPr>
        <p:spPr>
          <a:xfrm>
            <a:off x="456659" y="4573695"/>
            <a:ext cx="4426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Helvetica" pitchFamily="2" charset="0"/>
                <a:cs typeface="Times New Roman" panose="02020603050405020304" pitchFamily="18" charset="0"/>
              </a:rPr>
              <a:t>A sub-hourly time-step mechanistic model fully coupled plant-microbe-soil carbon and nutrient cycling</a:t>
            </a:r>
            <a:endParaRPr lang="zh-CN" altLang="en-US" b="1" dirty="0">
              <a:latin typeface="Helvetica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1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8613" y="6145453"/>
            <a:ext cx="34952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Grassland Warming Experiment Site</a:t>
            </a:r>
          </a:p>
          <a:p>
            <a:pPr lvl="0">
              <a:spcBef>
                <a:spcPct val="0"/>
              </a:spcBef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Reyes, USA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59029-D273-59F0-AD43-EB3373A8D95A}"/>
              </a:ext>
            </a:extLst>
          </p:cNvPr>
          <p:cNvSpPr txBox="1"/>
          <p:nvPr/>
        </p:nvSpPr>
        <p:spPr>
          <a:xfrm>
            <a:off x="3495040" y="772885"/>
            <a:ext cx="8696960" cy="13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Thanks!</a:t>
            </a:r>
          </a:p>
          <a:p>
            <a:pPr algn="ctr"/>
            <a:r>
              <a:rPr lang="en-US" sz="18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867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iscn.fluxdata.org</a:t>
            </a:r>
            <a:r>
              <a:rPr lang="en-US" sz="18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/network/partner-networks/deepsoil2100/</a:t>
            </a:r>
            <a:endParaRPr lang="en-US" sz="4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26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8AF1E-49EB-4CEA-9626-39CF479F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416F28-91A5-3E26-DC7B-E29D82622B76}"/>
              </a:ext>
            </a:extLst>
          </p:cNvPr>
          <p:cNvSpPr/>
          <p:nvPr/>
        </p:nvSpPr>
        <p:spPr>
          <a:xfrm>
            <a:off x="5523474" y="2034283"/>
            <a:ext cx="6544638" cy="448774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EF3DA9-A4AC-0CCD-DF27-9C8D025894C5}"/>
              </a:ext>
            </a:extLst>
          </p:cNvPr>
          <p:cNvSpPr txBox="1"/>
          <p:nvPr/>
        </p:nvSpPr>
        <p:spPr>
          <a:xfrm>
            <a:off x="3186749" y="181861"/>
            <a:ext cx="7005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Warming increases ecosystem respiration…</a:t>
            </a:r>
            <a:endParaRPr lang="en-US" sz="2400" b="1" dirty="0">
              <a:solidFill>
                <a:srgbClr val="3F3F3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36A8E-320D-40C9-C657-DC22434218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0094" y="2287051"/>
            <a:ext cx="2392680" cy="358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71BFD-F9AE-CC79-99B8-70C74E1F2A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87051"/>
            <a:ext cx="2839720" cy="3582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C31147-D3D9-5C8E-87D6-53E277EF7AAF}"/>
              </a:ext>
            </a:extLst>
          </p:cNvPr>
          <p:cNvSpPr txBox="1"/>
          <p:nvPr/>
        </p:nvSpPr>
        <p:spPr>
          <a:xfrm>
            <a:off x="3186749" y="5174241"/>
            <a:ext cx="2233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F3F3F"/>
                </a:solidFill>
                <a:latin typeface="Helvetica" pitchFamily="2" charset="0"/>
              </a:rPr>
              <a:t>Blodgett Forest</a:t>
            </a:r>
          </a:p>
          <a:p>
            <a:r>
              <a:rPr lang="en-US" sz="2000" i="1" dirty="0">
                <a:solidFill>
                  <a:srgbClr val="3F3F3F"/>
                </a:solidFill>
                <a:latin typeface="Helvetica" pitchFamily="2" charset="0"/>
              </a:rPr>
              <a:t>+ 4 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0AF68-28B1-83D6-74BF-F722BF8D9722}"/>
              </a:ext>
            </a:extLst>
          </p:cNvPr>
          <p:cNvSpPr txBox="1"/>
          <p:nvPr/>
        </p:nvSpPr>
        <p:spPr>
          <a:xfrm>
            <a:off x="5615218" y="6138999"/>
            <a:ext cx="447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pitchFamily="2" charset="0"/>
              </a:rPr>
              <a:t>Soong et al., 2021. </a:t>
            </a:r>
            <a:r>
              <a:rPr lang="en-US" sz="900" dirty="0">
                <a:effectLst/>
                <a:latin typeface="Helvetica" pitchFamily="2" charset="0"/>
              </a:rPr>
              <a:t>Five years of whole-soil warming led to loss of subsoil carbon stocks and increased CO2 efflux</a:t>
            </a:r>
            <a:r>
              <a:rPr lang="en-US" sz="900" dirty="0">
                <a:latin typeface="Helvetica" pitchFamily="2" charset="0"/>
              </a:rPr>
              <a:t>. </a:t>
            </a:r>
            <a:r>
              <a:rPr lang="en-US" sz="900" dirty="0">
                <a:effectLst/>
                <a:latin typeface="Helvetica" pitchFamily="2" charset="0"/>
              </a:rPr>
              <a:t>Saci. Adv.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A164E-7FD8-97D1-1150-0D9F9CBD77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5000"/>
                    </a14:imgEffect>
                    <a14:imgEffect>
                      <a14:brightnessContrast bright="25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88" y="86776"/>
            <a:ext cx="2980668" cy="4487747"/>
          </a:xfrm>
          <a:prstGeom prst="rect">
            <a:avLst/>
          </a:prstGeom>
        </p:spPr>
      </p:pic>
      <p:pic>
        <p:nvPicPr>
          <p:cNvPr id="4" name="Picture 3" descr="IMG_0135.JPG">
            <a:extLst>
              <a:ext uri="{FF2B5EF4-FFF2-40B4-BE49-F238E27FC236}">
                <a16:creationId xmlns:a16="http://schemas.microsoft.com/office/drawing/2014/main" id="{2FBC7DA5-6A71-1204-1BEA-1F88E8FD0DA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148826" y="4665140"/>
            <a:ext cx="2955730" cy="20187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C33315-A25D-2C11-76B9-3DA81FE584AD}"/>
              </a:ext>
            </a:extLst>
          </p:cNvPr>
          <p:cNvSpPr/>
          <p:nvPr/>
        </p:nvSpPr>
        <p:spPr>
          <a:xfrm>
            <a:off x="6801492" y="2304224"/>
            <a:ext cx="2088000" cy="294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8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D98F18-E0B7-D13E-3827-097F75C21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0B2B52-F128-3256-9FC8-1007602C949E}"/>
              </a:ext>
            </a:extLst>
          </p:cNvPr>
          <p:cNvSpPr/>
          <p:nvPr/>
        </p:nvSpPr>
        <p:spPr>
          <a:xfrm>
            <a:off x="5523474" y="2034283"/>
            <a:ext cx="6544638" cy="448774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9DAA8-298F-CF8B-5A4E-62D74EE4FEA4}"/>
              </a:ext>
            </a:extLst>
          </p:cNvPr>
          <p:cNvSpPr txBox="1"/>
          <p:nvPr/>
        </p:nvSpPr>
        <p:spPr>
          <a:xfrm>
            <a:off x="3186748" y="181861"/>
            <a:ext cx="7560021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Warming increases ecosystem respiration…</a:t>
            </a:r>
          </a:p>
          <a:p>
            <a:pPr>
              <a:spcAft>
                <a:spcPts val="1200"/>
              </a:spcAft>
            </a:pPr>
            <a:r>
              <a:rPr lang="en-US" sz="3600" b="1" dirty="0">
                <a:solidFill>
                  <a:srgbClr val="3F3F3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…and decreases SOC stocks</a:t>
            </a:r>
            <a:endParaRPr lang="en-US" sz="2400" b="1" dirty="0">
              <a:solidFill>
                <a:srgbClr val="3F3F3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04B87-F6BE-922C-6F27-3B63A0CB02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0094" y="2287051"/>
            <a:ext cx="2392680" cy="358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C42B4-E317-6D09-0140-1EC46D8C85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87051"/>
            <a:ext cx="2839720" cy="3582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4FE84-2329-8BC2-F74C-B8C4C8D5C8DB}"/>
              </a:ext>
            </a:extLst>
          </p:cNvPr>
          <p:cNvSpPr txBox="1"/>
          <p:nvPr/>
        </p:nvSpPr>
        <p:spPr>
          <a:xfrm>
            <a:off x="3186749" y="5174241"/>
            <a:ext cx="2233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F3F3F"/>
                </a:solidFill>
                <a:latin typeface="Helvetica" pitchFamily="2" charset="0"/>
              </a:rPr>
              <a:t>Blodgett Forest</a:t>
            </a:r>
          </a:p>
          <a:p>
            <a:r>
              <a:rPr lang="en-US" sz="2000" i="1" dirty="0">
                <a:solidFill>
                  <a:srgbClr val="3F3F3F"/>
                </a:solidFill>
                <a:latin typeface="Helvetica" pitchFamily="2" charset="0"/>
              </a:rPr>
              <a:t>+ 4 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82E21-7355-EC53-38F0-01CD303C3DFD}"/>
              </a:ext>
            </a:extLst>
          </p:cNvPr>
          <p:cNvSpPr txBox="1"/>
          <p:nvPr/>
        </p:nvSpPr>
        <p:spPr>
          <a:xfrm>
            <a:off x="5615218" y="6138999"/>
            <a:ext cx="447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pitchFamily="2" charset="0"/>
              </a:rPr>
              <a:t>Soong et al., 2021. </a:t>
            </a:r>
            <a:r>
              <a:rPr lang="en-US" sz="900" dirty="0">
                <a:effectLst/>
                <a:latin typeface="Helvetica" pitchFamily="2" charset="0"/>
              </a:rPr>
              <a:t>Five years of whole-soil warming led to loss of subsoil carbon stocks and increased CO2 efflux</a:t>
            </a:r>
            <a:r>
              <a:rPr lang="en-US" sz="900" dirty="0">
                <a:latin typeface="Helvetica" pitchFamily="2" charset="0"/>
              </a:rPr>
              <a:t>. </a:t>
            </a:r>
            <a:r>
              <a:rPr lang="en-US" sz="900" dirty="0">
                <a:effectLst/>
                <a:latin typeface="Helvetica" pitchFamily="2" charset="0"/>
              </a:rPr>
              <a:t>Saci. Adv.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13F72-01AE-B052-4F75-B98C3375D1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5000"/>
                    </a14:imgEffect>
                    <a14:imgEffect>
                      <a14:brightnessContrast bright="25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88" y="86776"/>
            <a:ext cx="2980668" cy="4487747"/>
          </a:xfrm>
          <a:prstGeom prst="rect">
            <a:avLst/>
          </a:prstGeom>
        </p:spPr>
      </p:pic>
      <p:pic>
        <p:nvPicPr>
          <p:cNvPr id="4" name="Picture 3" descr="IMG_0135.JPG">
            <a:extLst>
              <a:ext uri="{FF2B5EF4-FFF2-40B4-BE49-F238E27FC236}">
                <a16:creationId xmlns:a16="http://schemas.microsoft.com/office/drawing/2014/main" id="{A7CA9FAE-972A-838C-5FB6-8149522C8D9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148826" y="4665140"/>
            <a:ext cx="2955730" cy="20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7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D3FB-88A7-80FB-7219-ADE0524F3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230E3A-C55E-ED1C-A0E6-87B1CF83C7AA}"/>
              </a:ext>
            </a:extLst>
          </p:cNvPr>
          <p:cNvSpPr/>
          <p:nvPr/>
        </p:nvSpPr>
        <p:spPr>
          <a:xfrm>
            <a:off x="4489806" y="0"/>
            <a:ext cx="7702194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7CCA9-3014-D0FF-D821-9ED3B4BB86B9}"/>
              </a:ext>
            </a:extLst>
          </p:cNvPr>
          <p:cNvSpPr txBox="1"/>
          <p:nvPr/>
        </p:nvSpPr>
        <p:spPr>
          <a:xfrm>
            <a:off x="-143839" y="1961211"/>
            <a:ext cx="4633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affect ecosystem C cycling?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36419-CEFE-1BF1-4EF4-916B9F40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523" y="1049595"/>
            <a:ext cx="6847336" cy="4284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94D8A-F267-4C1E-296F-A31A57A7680F}"/>
              </a:ext>
            </a:extLst>
          </p:cNvPr>
          <p:cNvSpPr txBox="1"/>
          <p:nvPr/>
        </p:nvSpPr>
        <p:spPr>
          <a:xfrm>
            <a:off x="5405867" y="6241019"/>
            <a:ext cx="634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Helvetica" pitchFamily="2" charset="0"/>
                <a:cs typeface="Arial" panose="020B0604020202020204" pitchFamily="34" charset="0"/>
              </a:rPr>
              <a:t>(Fig. from Hagedorn et al., 2019, DOI:10.1126/science.aax4737)</a:t>
            </a:r>
          </a:p>
        </p:txBody>
      </p:sp>
    </p:spTree>
    <p:extLst>
      <p:ext uri="{BB962C8B-B14F-4D97-AF65-F5344CB8AC3E}">
        <p14:creationId xmlns:p14="http://schemas.microsoft.com/office/powerpoint/2010/main" val="12955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4DEF7-076D-E0F4-FE9D-9428B319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8CF89E-C33D-F741-A6FE-572E9F9F708C}"/>
              </a:ext>
            </a:extLst>
          </p:cNvPr>
          <p:cNvSpPr/>
          <p:nvPr/>
        </p:nvSpPr>
        <p:spPr>
          <a:xfrm>
            <a:off x="4489806" y="0"/>
            <a:ext cx="7702194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1732BD-5688-AB84-B5C0-5CD9DA69A826}"/>
              </a:ext>
            </a:extLst>
          </p:cNvPr>
          <p:cNvSpPr txBox="1"/>
          <p:nvPr/>
        </p:nvSpPr>
        <p:spPr>
          <a:xfrm>
            <a:off x="-143839" y="1961211"/>
            <a:ext cx="46336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affect ecosystem C cycling?</a:t>
            </a:r>
          </a:p>
          <a:p>
            <a:pPr algn="ctr">
              <a:spcAft>
                <a:spcPts val="12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…with depth?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D148B-5D28-D8C2-6AB5-D655AE3F604C}"/>
              </a:ext>
            </a:extLst>
          </p:cNvPr>
          <p:cNvSpPr txBox="1"/>
          <p:nvPr/>
        </p:nvSpPr>
        <p:spPr>
          <a:xfrm>
            <a:off x="7106268" y="5194707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 from Hicks Pries et al., 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1A11F-1E18-C69D-DE1F-796AD311A6B9}"/>
              </a:ext>
            </a:extLst>
          </p:cNvPr>
          <p:cNvSpPr txBox="1"/>
          <p:nvPr/>
        </p:nvSpPr>
        <p:spPr>
          <a:xfrm>
            <a:off x="4606039" y="6295702"/>
            <a:ext cx="447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pitchFamily="2" charset="0"/>
              </a:rPr>
              <a:t>Hicks Pries et al., 2023. The Deep Soil Organic Carbon Response to Global Change.</a:t>
            </a:r>
            <a:r>
              <a:rPr lang="en-US" sz="900" dirty="0">
                <a:effectLst/>
                <a:latin typeface="Helvetica" pitchFamily="2" charset="0"/>
              </a:rPr>
              <a:t> </a:t>
            </a:r>
            <a:r>
              <a:rPr lang="en-US" sz="900" dirty="0" err="1">
                <a:effectLst/>
                <a:latin typeface="Helvetica" pitchFamily="2" charset="0"/>
              </a:rPr>
              <a:t>Annu</a:t>
            </a:r>
            <a:r>
              <a:rPr lang="en-US" sz="900" dirty="0">
                <a:effectLst/>
                <a:latin typeface="Helvetica" pitchFamily="2" charset="0"/>
              </a:rPr>
              <a:t>. Rev. Ecol. </a:t>
            </a:r>
            <a:r>
              <a:rPr lang="en-US" sz="900" dirty="0" err="1">
                <a:effectLst/>
                <a:latin typeface="Helvetica" pitchFamily="2" charset="0"/>
              </a:rPr>
              <a:t>Evol</a:t>
            </a:r>
            <a:r>
              <a:rPr lang="en-US" sz="900" dirty="0">
                <a:effectLst/>
                <a:latin typeface="Helvetica" pitchFamily="2" charset="0"/>
              </a:rPr>
              <a:t>. Syst. 2023. 54:375–401</a:t>
            </a:r>
            <a:endParaRPr lang="en-US" sz="900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425EC-EDC1-8405-6555-EB18087300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303" y="1694591"/>
            <a:ext cx="6847200" cy="33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2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4A3C8-5F5B-C735-92B5-B24644233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69DA50-E832-3026-BD36-4CEF3F787ECC}"/>
              </a:ext>
            </a:extLst>
          </p:cNvPr>
          <p:cNvSpPr/>
          <p:nvPr/>
        </p:nvSpPr>
        <p:spPr>
          <a:xfrm>
            <a:off x="357488" y="345908"/>
            <a:ext cx="11587690" cy="6245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FB5CB3-18AE-9297-43B8-BDEC9F3DB535}"/>
              </a:ext>
            </a:extLst>
          </p:cNvPr>
          <p:cNvGrpSpPr/>
          <p:nvPr/>
        </p:nvGrpSpPr>
        <p:grpSpPr>
          <a:xfrm>
            <a:off x="2263212" y="1933879"/>
            <a:ext cx="7065404" cy="2792751"/>
            <a:chOff x="1689991" y="1409075"/>
            <a:chExt cx="5887837" cy="232729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34C2B0-7A5B-6ECA-68F5-6D8C2E3F2E46}"/>
                </a:ext>
              </a:extLst>
            </p:cNvPr>
            <p:cNvSpPr txBox="1"/>
            <p:nvPr/>
          </p:nvSpPr>
          <p:spPr>
            <a:xfrm>
              <a:off x="1692489" y="3474758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148C19-70D2-69EA-D4AA-612F3E74EC46}"/>
                </a:ext>
              </a:extLst>
            </p:cNvPr>
            <p:cNvSpPr txBox="1"/>
            <p:nvPr/>
          </p:nvSpPr>
          <p:spPr>
            <a:xfrm>
              <a:off x="1689991" y="2970090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-250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3F3686-A385-8B1B-363B-88CA3C1D6A4B}"/>
                </a:ext>
              </a:extLst>
            </p:cNvPr>
            <p:cNvSpPr txBox="1"/>
            <p:nvPr/>
          </p:nvSpPr>
          <p:spPr>
            <a:xfrm>
              <a:off x="1712475" y="1958253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250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A0EB32-BF99-87CA-40B0-264CA1E685C8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18" y="2575042"/>
              <a:ext cx="5471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2FD67F-9F32-756D-7157-FF6A6AFA2653}"/>
                </a:ext>
              </a:extLst>
            </p:cNvPr>
            <p:cNvSpPr txBox="1"/>
            <p:nvPr/>
          </p:nvSpPr>
          <p:spPr>
            <a:xfrm>
              <a:off x="1709978" y="1446089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500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F93BEF0-FC94-994C-AA8C-25AACAE12ABA}"/>
                </a:ext>
              </a:extLst>
            </p:cNvPr>
            <p:cNvCxnSpPr/>
            <p:nvPr/>
          </p:nvCxnSpPr>
          <p:spPr>
            <a:xfrm>
              <a:off x="2103127" y="2082865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AB8C5D-D5A4-AF54-715A-FFA07DC37F3D}"/>
                </a:ext>
              </a:extLst>
            </p:cNvPr>
            <p:cNvCxnSpPr/>
            <p:nvPr/>
          </p:nvCxnSpPr>
          <p:spPr>
            <a:xfrm>
              <a:off x="2105627" y="3089698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4A2C1A-18CE-2877-D66B-3FD8E46459E2}"/>
                </a:ext>
              </a:extLst>
            </p:cNvPr>
            <p:cNvCxnSpPr/>
            <p:nvPr/>
          </p:nvCxnSpPr>
          <p:spPr>
            <a:xfrm>
              <a:off x="2105626" y="1575701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19DD3B9-ACDB-1E5F-2D58-AFFB3ABDF9BD}"/>
                </a:ext>
              </a:extLst>
            </p:cNvPr>
            <p:cNvCxnSpPr/>
            <p:nvPr/>
          </p:nvCxnSpPr>
          <p:spPr>
            <a:xfrm>
              <a:off x="2105627" y="3606864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34E096-A97B-A04C-7CF7-813C9C675514}"/>
                </a:ext>
              </a:extLst>
            </p:cNvPr>
            <p:cNvSpPr txBox="1"/>
            <p:nvPr/>
          </p:nvSpPr>
          <p:spPr>
            <a:xfrm>
              <a:off x="1782429" y="2455427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2A7AE7-B266-5B53-A88C-7BE418528EDC}"/>
                </a:ext>
              </a:extLst>
            </p:cNvPr>
            <p:cNvSpPr/>
            <p:nvPr/>
          </p:nvSpPr>
          <p:spPr>
            <a:xfrm>
              <a:off x="2153628" y="1409075"/>
              <a:ext cx="5424200" cy="220355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957659D-F7CD-05B7-78EF-18C087E5CA09}"/>
              </a:ext>
            </a:extLst>
          </p:cNvPr>
          <p:cNvSpPr txBox="1"/>
          <p:nvPr/>
        </p:nvSpPr>
        <p:spPr>
          <a:xfrm>
            <a:off x="636421" y="2943502"/>
            <a:ext cx="1980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Change in soil C stocks by 2100</a:t>
            </a:r>
          </a:p>
          <a:p>
            <a:pPr algn="ctr"/>
            <a:r>
              <a:rPr lang="en-US" b="1" dirty="0">
                <a:latin typeface="Helvetica" pitchFamily="2" charset="0"/>
              </a:rPr>
              <a:t>(Pg C)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5B51DAF-2198-B01B-8E29-2851F9D34AF5}"/>
              </a:ext>
            </a:extLst>
          </p:cNvPr>
          <p:cNvSpPr/>
          <p:nvPr/>
        </p:nvSpPr>
        <p:spPr>
          <a:xfrm>
            <a:off x="3102779" y="5175180"/>
            <a:ext cx="172800" cy="173304"/>
          </a:xfrm>
          <a:prstGeom prst="ellipse">
            <a:avLst/>
          </a:prstGeom>
          <a:solidFill>
            <a:schemeClr val="tx1">
              <a:alpha val="5032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9C56A4-C35C-85CB-C10D-A96FC9AEDCE7}"/>
              </a:ext>
            </a:extLst>
          </p:cNvPr>
          <p:cNvSpPr txBox="1"/>
          <p:nvPr/>
        </p:nvSpPr>
        <p:spPr>
          <a:xfrm>
            <a:off x="3331681" y="5096355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Model mean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2E14D3-51E1-C94F-A52B-5A48AE4450DE}"/>
              </a:ext>
            </a:extLst>
          </p:cNvPr>
          <p:cNvCxnSpPr>
            <a:cxnSpLocks/>
          </p:cNvCxnSpPr>
          <p:nvPr/>
        </p:nvCxnSpPr>
        <p:spPr>
          <a:xfrm>
            <a:off x="2819574" y="3077007"/>
            <a:ext cx="650904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F2E4518-0692-82B7-5809-15D70B33B51C}"/>
              </a:ext>
            </a:extLst>
          </p:cNvPr>
          <p:cNvCxnSpPr>
            <a:cxnSpLocks/>
          </p:cNvCxnSpPr>
          <p:nvPr/>
        </p:nvCxnSpPr>
        <p:spPr>
          <a:xfrm>
            <a:off x="5809403" y="5246947"/>
            <a:ext cx="325533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E7E2DBE-1D13-D9C7-66B6-7B669E35A839}"/>
              </a:ext>
            </a:extLst>
          </p:cNvPr>
          <p:cNvSpPr txBox="1"/>
          <p:nvPr/>
        </p:nvSpPr>
        <p:spPr>
          <a:xfrm>
            <a:off x="6197275" y="5096356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Multi-model mean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34A387E-C53A-8A12-5391-49753DB339CD}"/>
              </a:ext>
            </a:extLst>
          </p:cNvPr>
          <p:cNvSpPr/>
          <p:nvPr/>
        </p:nvSpPr>
        <p:spPr>
          <a:xfrm>
            <a:off x="2836079" y="2868584"/>
            <a:ext cx="6492536" cy="39312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794C885-8041-BE0F-BBE9-A6E9C6227F87}"/>
              </a:ext>
            </a:extLst>
          </p:cNvPr>
          <p:cNvGrpSpPr/>
          <p:nvPr/>
        </p:nvGrpSpPr>
        <p:grpSpPr>
          <a:xfrm>
            <a:off x="2996709" y="2256309"/>
            <a:ext cx="6241977" cy="1404708"/>
            <a:chOff x="2228088" y="1686910"/>
            <a:chExt cx="5201648" cy="117059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DBF4DB1-7F77-AEF2-9BA6-DE2F3EA46D0E}"/>
                </a:ext>
              </a:extLst>
            </p:cNvPr>
            <p:cNvGrpSpPr/>
            <p:nvPr/>
          </p:nvGrpSpPr>
          <p:grpSpPr>
            <a:xfrm>
              <a:off x="2228088" y="1686910"/>
              <a:ext cx="4917168" cy="1170590"/>
              <a:chOff x="2228088" y="1686910"/>
              <a:chExt cx="4917168" cy="1170590"/>
            </a:xfrm>
            <a:solidFill>
              <a:schemeClr val="tx1">
                <a:alpha val="5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870AA09-444A-25CD-B659-2176AE5BB811}"/>
                  </a:ext>
                </a:extLst>
              </p:cNvPr>
              <p:cNvSpPr/>
              <p:nvPr/>
            </p:nvSpPr>
            <p:spPr>
              <a:xfrm>
                <a:off x="2496312" y="263347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A527B05-3432-5264-77D3-9CEB4E8E5DA7}"/>
                  </a:ext>
                </a:extLst>
              </p:cNvPr>
              <p:cNvSpPr/>
              <p:nvPr/>
            </p:nvSpPr>
            <p:spPr>
              <a:xfrm>
                <a:off x="7001256" y="256866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CE0BCC2-6C30-61BF-AFC4-15468694CC83}"/>
                  </a:ext>
                </a:extLst>
              </p:cNvPr>
              <p:cNvSpPr/>
              <p:nvPr/>
            </p:nvSpPr>
            <p:spPr>
              <a:xfrm>
                <a:off x="5955792" y="271308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ACD7300-1445-51D7-91AA-9B47ABD4FE88}"/>
                  </a:ext>
                </a:extLst>
              </p:cNvPr>
              <p:cNvSpPr/>
              <p:nvPr/>
            </p:nvSpPr>
            <p:spPr>
              <a:xfrm>
                <a:off x="6211824" y="270568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4C2638F-DA1B-887B-F7A3-C52AEBABBA6F}"/>
                  </a:ext>
                </a:extLst>
              </p:cNvPr>
              <p:cNvSpPr/>
              <p:nvPr/>
            </p:nvSpPr>
            <p:spPr>
              <a:xfrm>
                <a:off x="2228088" y="2128959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80FA16-FDBE-C299-61CE-49A6B48228F4}"/>
                  </a:ext>
                </a:extLst>
              </p:cNvPr>
              <p:cNvSpPr/>
              <p:nvPr/>
            </p:nvSpPr>
            <p:spPr>
              <a:xfrm>
                <a:off x="4354848" y="1972909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3DF9D6D-FD6B-53F4-DD02-60A46D7F8732}"/>
                  </a:ext>
                </a:extLst>
              </p:cNvPr>
              <p:cNvSpPr/>
              <p:nvPr/>
            </p:nvSpPr>
            <p:spPr>
              <a:xfrm>
                <a:off x="4611414" y="1997806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5B88CB4-0C80-A2B9-A948-B181358303A2}"/>
                  </a:ext>
                </a:extLst>
              </p:cNvPr>
              <p:cNvSpPr/>
              <p:nvPr/>
            </p:nvSpPr>
            <p:spPr>
              <a:xfrm>
                <a:off x="2763786" y="251715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22BAE57-BC42-AA2E-BEC8-7464B924455B}"/>
                  </a:ext>
                </a:extLst>
              </p:cNvPr>
              <p:cNvSpPr/>
              <p:nvPr/>
            </p:nvSpPr>
            <p:spPr>
              <a:xfrm>
                <a:off x="3035058" y="251410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712817B-8741-7F37-4EB7-7A02A86CAA33}"/>
                  </a:ext>
                </a:extLst>
              </p:cNvPr>
              <p:cNvSpPr/>
              <p:nvPr/>
            </p:nvSpPr>
            <p:spPr>
              <a:xfrm>
                <a:off x="3306330" y="252934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93948A5-76A9-2DF8-1C3A-E39AE794239F}"/>
                  </a:ext>
                </a:extLst>
              </p:cNvPr>
              <p:cNvSpPr/>
              <p:nvPr/>
            </p:nvSpPr>
            <p:spPr>
              <a:xfrm>
                <a:off x="3568458" y="251715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C5987E7-9A48-E9EE-BDDC-8CEADB8ADC67}"/>
                  </a:ext>
                </a:extLst>
              </p:cNvPr>
              <p:cNvSpPr/>
              <p:nvPr/>
            </p:nvSpPr>
            <p:spPr>
              <a:xfrm>
                <a:off x="3830586" y="253239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21A1DD2-236E-498F-06AE-C5F77C4498E4}"/>
                  </a:ext>
                </a:extLst>
              </p:cNvPr>
              <p:cNvSpPr/>
              <p:nvPr/>
            </p:nvSpPr>
            <p:spPr>
              <a:xfrm>
                <a:off x="4083570" y="2538486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7F8A98-00F5-A233-0836-71E5399C6472}"/>
                  </a:ext>
                </a:extLst>
              </p:cNvPr>
              <p:cNvSpPr/>
              <p:nvPr/>
            </p:nvSpPr>
            <p:spPr>
              <a:xfrm>
                <a:off x="4882686" y="236966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DBD1417-A2E0-BE9C-5535-9DC822517202}"/>
                  </a:ext>
                </a:extLst>
              </p:cNvPr>
              <p:cNvSpPr/>
              <p:nvPr/>
            </p:nvSpPr>
            <p:spPr>
              <a:xfrm>
                <a:off x="5144814" y="243062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21A10BF-0039-07D3-B6D8-A15344D75D76}"/>
                  </a:ext>
                </a:extLst>
              </p:cNvPr>
              <p:cNvSpPr/>
              <p:nvPr/>
            </p:nvSpPr>
            <p:spPr>
              <a:xfrm>
                <a:off x="5406942" y="249158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48F299E-ECD8-DC98-DD61-0EDCDB2787E5}"/>
                  </a:ext>
                </a:extLst>
              </p:cNvPr>
              <p:cNvSpPr/>
              <p:nvPr/>
            </p:nvSpPr>
            <p:spPr>
              <a:xfrm>
                <a:off x="5678214" y="2360518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056F53C-9E8B-6820-9CAE-F7C88404BBD5}"/>
                  </a:ext>
                </a:extLst>
              </p:cNvPr>
              <p:cNvSpPr/>
              <p:nvPr/>
            </p:nvSpPr>
            <p:spPr>
              <a:xfrm>
                <a:off x="6470694" y="2092294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23A94E3-2F9A-9317-072D-9D2C9E961AD7}"/>
                  </a:ext>
                </a:extLst>
              </p:cNvPr>
              <p:cNvSpPr/>
              <p:nvPr/>
            </p:nvSpPr>
            <p:spPr>
              <a:xfrm>
                <a:off x="6741966" y="168691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BF8C461-679F-A0C5-4A6F-747282721ECC}"/>
                </a:ext>
              </a:extLst>
            </p:cNvPr>
            <p:cNvSpPr/>
            <p:nvPr/>
          </p:nvSpPr>
          <p:spPr>
            <a:xfrm>
              <a:off x="7285736" y="2528020"/>
              <a:ext cx="144000" cy="14442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10BD6321-B1F0-9308-5B13-0E1BB9D9420C}"/>
              </a:ext>
            </a:extLst>
          </p:cNvPr>
          <p:cNvSpPr/>
          <p:nvPr/>
        </p:nvSpPr>
        <p:spPr>
          <a:xfrm>
            <a:off x="5864170" y="5401024"/>
            <a:ext cx="216000" cy="21600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7ECD31-FBF9-8219-AE62-041B503C1FAD}"/>
              </a:ext>
            </a:extLst>
          </p:cNvPr>
          <p:cNvSpPr txBox="1"/>
          <p:nvPr/>
        </p:nvSpPr>
        <p:spPr>
          <a:xfrm>
            <a:off x="6197275" y="5338839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± sd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487D7D1-B20E-3163-A45D-8F7735E02A0C}"/>
              </a:ext>
            </a:extLst>
          </p:cNvPr>
          <p:cNvSpPr txBox="1"/>
          <p:nvPr/>
        </p:nvSpPr>
        <p:spPr>
          <a:xfrm>
            <a:off x="9487634" y="1503702"/>
            <a:ext cx="11832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B72300C-53F1-17BE-FB28-8272AD4BC098}"/>
              </a:ext>
            </a:extLst>
          </p:cNvPr>
          <p:cNvSpPr txBox="1"/>
          <p:nvPr/>
        </p:nvSpPr>
        <p:spPr>
          <a:xfrm>
            <a:off x="8949968" y="4331026"/>
            <a:ext cx="23024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1449017C-CD6E-1AF0-DEB1-DE776FAA4EA8}"/>
              </a:ext>
            </a:extLst>
          </p:cNvPr>
          <p:cNvSpPr/>
          <p:nvPr/>
        </p:nvSpPr>
        <p:spPr>
          <a:xfrm rot="10800000">
            <a:off x="9792294" y="2222405"/>
            <a:ext cx="581559" cy="103248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6CE7C9B6-8357-88DC-526B-0FF469B85F42}"/>
              </a:ext>
            </a:extLst>
          </p:cNvPr>
          <p:cNvSpPr/>
          <p:nvPr/>
        </p:nvSpPr>
        <p:spPr>
          <a:xfrm>
            <a:off x="9799609" y="3380326"/>
            <a:ext cx="581559" cy="1031116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EE530-B803-2F86-584E-BDCB754EE3A9}"/>
              </a:ext>
            </a:extLst>
          </p:cNvPr>
          <p:cNvSpPr txBox="1"/>
          <p:nvPr/>
        </p:nvSpPr>
        <p:spPr>
          <a:xfrm>
            <a:off x="4352201" y="4684718"/>
            <a:ext cx="345553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b="1" dirty="0">
                <a:latin typeface="Helvetica" pitchFamily="2" charset="0"/>
              </a:rPr>
              <a:t>Ensemble of global soil C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D92EE-4228-606A-63B7-E7E5FA875858}"/>
              </a:ext>
            </a:extLst>
          </p:cNvPr>
          <p:cNvSpPr txBox="1"/>
          <p:nvPr/>
        </p:nvSpPr>
        <p:spPr>
          <a:xfrm>
            <a:off x="4240933" y="6018382"/>
            <a:ext cx="401970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dirty="0">
                <a:latin typeface="Helvetica" pitchFamily="2" charset="0"/>
              </a:rPr>
              <a:t>(figure adapted from Todd-Brown et al., 2018)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E4BDB-90D8-ED3E-8F9B-7413AF38E0F5}"/>
              </a:ext>
            </a:extLst>
          </p:cNvPr>
          <p:cNvSpPr txBox="1"/>
          <p:nvPr/>
        </p:nvSpPr>
        <p:spPr>
          <a:xfrm>
            <a:off x="2459215" y="623093"/>
            <a:ext cx="714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Predicted ∆SOC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928A8-ABD7-1485-0048-765E68200300}"/>
              </a:ext>
            </a:extLst>
          </p:cNvPr>
          <p:cNvSpPr txBox="1"/>
          <p:nvPr/>
        </p:nvSpPr>
        <p:spPr>
          <a:xfrm>
            <a:off x="6669580" y="6239604"/>
            <a:ext cx="714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…C is gained?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BE70F-B9C0-D490-D1ED-35A48621F311}"/>
              </a:ext>
            </a:extLst>
          </p:cNvPr>
          <p:cNvSpPr txBox="1"/>
          <p:nvPr/>
        </p:nvSpPr>
        <p:spPr>
          <a:xfrm>
            <a:off x="-1397583" y="-25711"/>
            <a:ext cx="7140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soils warm…</a:t>
            </a:r>
          </a:p>
        </p:txBody>
      </p:sp>
    </p:spTree>
    <p:extLst>
      <p:ext uri="{BB962C8B-B14F-4D97-AF65-F5344CB8AC3E}">
        <p14:creationId xmlns:p14="http://schemas.microsoft.com/office/powerpoint/2010/main" val="384808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156EBE-8D99-4C04-6A2F-17783780F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8924AA9-57BA-FAEB-0C1F-F34B2E68DAFC}"/>
              </a:ext>
            </a:extLst>
          </p:cNvPr>
          <p:cNvSpPr/>
          <p:nvPr/>
        </p:nvSpPr>
        <p:spPr>
          <a:xfrm>
            <a:off x="357488" y="345908"/>
            <a:ext cx="11587690" cy="6245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476A6D-8F79-C69C-3AE2-16089DFE1FE5}"/>
              </a:ext>
            </a:extLst>
          </p:cNvPr>
          <p:cNvGrpSpPr/>
          <p:nvPr/>
        </p:nvGrpSpPr>
        <p:grpSpPr>
          <a:xfrm>
            <a:off x="2263212" y="1933879"/>
            <a:ext cx="7065404" cy="2792751"/>
            <a:chOff x="1689991" y="1409075"/>
            <a:chExt cx="5887837" cy="232729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4B59A9-49C9-57EF-63EA-4F6492AE0EA0}"/>
                </a:ext>
              </a:extLst>
            </p:cNvPr>
            <p:cNvSpPr txBox="1"/>
            <p:nvPr/>
          </p:nvSpPr>
          <p:spPr>
            <a:xfrm>
              <a:off x="1692489" y="3474758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2CA8729-E184-5B30-00A6-528F9D3D1EFB}"/>
                </a:ext>
              </a:extLst>
            </p:cNvPr>
            <p:cNvSpPr txBox="1"/>
            <p:nvPr/>
          </p:nvSpPr>
          <p:spPr>
            <a:xfrm>
              <a:off x="1689991" y="2970090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-250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54FF12-6DB1-69DC-5353-6DFBB2D3C4A6}"/>
                </a:ext>
              </a:extLst>
            </p:cNvPr>
            <p:cNvSpPr txBox="1"/>
            <p:nvPr/>
          </p:nvSpPr>
          <p:spPr>
            <a:xfrm>
              <a:off x="1712475" y="1958253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250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576402-134C-0A26-26D4-487651B9052C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18" y="2575042"/>
              <a:ext cx="5471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E3FF2A-0A17-29C9-6548-5D2F79D42386}"/>
                </a:ext>
              </a:extLst>
            </p:cNvPr>
            <p:cNvSpPr txBox="1"/>
            <p:nvPr/>
          </p:nvSpPr>
          <p:spPr>
            <a:xfrm>
              <a:off x="1709978" y="1446089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500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197F91-346F-1B4F-DEBD-543BDF635B73}"/>
                </a:ext>
              </a:extLst>
            </p:cNvPr>
            <p:cNvCxnSpPr/>
            <p:nvPr/>
          </p:nvCxnSpPr>
          <p:spPr>
            <a:xfrm>
              <a:off x="2103127" y="2082865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88AD50A-7457-49B9-35FC-5B240EAB5217}"/>
                </a:ext>
              </a:extLst>
            </p:cNvPr>
            <p:cNvCxnSpPr/>
            <p:nvPr/>
          </p:nvCxnSpPr>
          <p:spPr>
            <a:xfrm>
              <a:off x="2105627" y="3089698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B046C26-4D18-DDB8-375B-37437DA025E8}"/>
                </a:ext>
              </a:extLst>
            </p:cNvPr>
            <p:cNvCxnSpPr/>
            <p:nvPr/>
          </p:nvCxnSpPr>
          <p:spPr>
            <a:xfrm>
              <a:off x="2105626" y="1575701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A94808-1850-C50C-181E-DF912D40722E}"/>
                </a:ext>
              </a:extLst>
            </p:cNvPr>
            <p:cNvCxnSpPr/>
            <p:nvPr/>
          </p:nvCxnSpPr>
          <p:spPr>
            <a:xfrm>
              <a:off x="2105627" y="3606864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181277-7AF4-DFDC-7696-52D30BEC4D39}"/>
                </a:ext>
              </a:extLst>
            </p:cNvPr>
            <p:cNvSpPr txBox="1"/>
            <p:nvPr/>
          </p:nvSpPr>
          <p:spPr>
            <a:xfrm>
              <a:off x="1782429" y="2455427"/>
              <a:ext cx="5160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ADE014-4CE9-8BAB-DCF1-53CDE111BEBA}"/>
                </a:ext>
              </a:extLst>
            </p:cNvPr>
            <p:cNvSpPr/>
            <p:nvPr/>
          </p:nvSpPr>
          <p:spPr>
            <a:xfrm>
              <a:off x="2153628" y="1409075"/>
              <a:ext cx="5424200" cy="220355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1BE7E2-FEAB-21BA-E25B-DFC677B788E4}"/>
              </a:ext>
            </a:extLst>
          </p:cNvPr>
          <p:cNvSpPr txBox="1"/>
          <p:nvPr/>
        </p:nvSpPr>
        <p:spPr>
          <a:xfrm>
            <a:off x="636421" y="2943502"/>
            <a:ext cx="1980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Change in soil C stocks by 2100</a:t>
            </a:r>
          </a:p>
          <a:p>
            <a:pPr algn="ctr"/>
            <a:r>
              <a:rPr lang="en-US" b="1" dirty="0">
                <a:latin typeface="Helvetica" pitchFamily="2" charset="0"/>
              </a:rPr>
              <a:t>(Pg C)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A05D3BC-3600-BFD5-BA9A-843E22B1D134}"/>
              </a:ext>
            </a:extLst>
          </p:cNvPr>
          <p:cNvSpPr/>
          <p:nvPr/>
        </p:nvSpPr>
        <p:spPr>
          <a:xfrm>
            <a:off x="3102779" y="5175180"/>
            <a:ext cx="172800" cy="173304"/>
          </a:xfrm>
          <a:prstGeom prst="ellipse">
            <a:avLst/>
          </a:prstGeom>
          <a:solidFill>
            <a:schemeClr val="tx1">
              <a:alpha val="5032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5DEF7F-E5F9-983E-7BCB-F824CAA17EDC}"/>
              </a:ext>
            </a:extLst>
          </p:cNvPr>
          <p:cNvSpPr txBox="1"/>
          <p:nvPr/>
        </p:nvSpPr>
        <p:spPr>
          <a:xfrm>
            <a:off x="3331681" y="5096355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Model mean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D5889F-1102-F915-40F0-6066A01D49E5}"/>
              </a:ext>
            </a:extLst>
          </p:cNvPr>
          <p:cNvCxnSpPr>
            <a:cxnSpLocks/>
          </p:cNvCxnSpPr>
          <p:nvPr/>
        </p:nvCxnSpPr>
        <p:spPr>
          <a:xfrm>
            <a:off x="5809403" y="5246947"/>
            <a:ext cx="325533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5481DA5-E980-134B-CFBB-FD735CCB4700}"/>
              </a:ext>
            </a:extLst>
          </p:cNvPr>
          <p:cNvSpPr txBox="1"/>
          <p:nvPr/>
        </p:nvSpPr>
        <p:spPr>
          <a:xfrm>
            <a:off x="6197275" y="5096356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Multi-model mean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DEB59BD-E709-F244-4142-F785FD00C161}"/>
              </a:ext>
            </a:extLst>
          </p:cNvPr>
          <p:cNvSpPr/>
          <p:nvPr/>
        </p:nvSpPr>
        <p:spPr>
          <a:xfrm>
            <a:off x="5864170" y="5401024"/>
            <a:ext cx="216000" cy="21600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11D69C3-2E39-79FE-46E4-ED5FCFBED628}"/>
              </a:ext>
            </a:extLst>
          </p:cNvPr>
          <p:cNvSpPr txBox="1"/>
          <p:nvPr/>
        </p:nvSpPr>
        <p:spPr>
          <a:xfrm>
            <a:off x="6197275" y="5338839"/>
            <a:ext cx="230248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b="1" dirty="0">
                <a:latin typeface="Helvetica" pitchFamily="2" charset="0"/>
              </a:rPr>
              <a:t>± sd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17CC04E-35B7-6683-543B-2E42B1D0ECA8}"/>
              </a:ext>
            </a:extLst>
          </p:cNvPr>
          <p:cNvSpPr txBox="1"/>
          <p:nvPr/>
        </p:nvSpPr>
        <p:spPr>
          <a:xfrm>
            <a:off x="9487634" y="1503702"/>
            <a:ext cx="11832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216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0ACAE66-0A15-3EA2-A884-1C4BF7116F85}"/>
              </a:ext>
            </a:extLst>
          </p:cNvPr>
          <p:cNvSpPr txBox="1"/>
          <p:nvPr/>
        </p:nvSpPr>
        <p:spPr>
          <a:xfrm>
            <a:off x="8949968" y="4331026"/>
            <a:ext cx="23024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251E70E5-0180-A99E-FD79-938F9CD046CC}"/>
              </a:ext>
            </a:extLst>
          </p:cNvPr>
          <p:cNvSpPr/>
          <p:nvPr/>
        </p:nvSpPr>
        <p:spPr>
          <a:xfrm rot="10800000">
            <a:off x="9792294" y="2222405"/>
            <a:ext cx="581559" cy="103248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EDCACD66-1218-6FA3-4A1B-B8F342BD96CE}"/>
              </a:ext>
            </a:extLst>
          </p:cNvPr>
          <p:cNvSpPr/>
          <p:nvPr/>
        </p:nvSpPr>
        <p:spPr>
          <a:xfrm>
            <a:off x="9799609" y="3380326"/>
            <a:ext cx="581559" cy="1031116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DFCEC-8B07-1BAA-CD7B-56085FCC01C9}"/>
              </a:ext>
            </a:extLst>
          </p:cNvPr>
          <p:cNvSpPr txBox="1"/>
          <p:nvPr/>
        </p:nvSpPr>
        <p:spPr>
          <a:xfrm>
            <a:off x="4352201" y="4684718"/>
            <a:ext cx="345553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b="1" dirty="0">
                <a:latin typeface="Helvetica" pitchFamily="2" charset="0"/>
              </a:rPr>
              <a:t>Ensemble of global soil C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E2DA0-D04A-22F1-E60E-D10D9F240848}"/>
              </a:ext>
            </a:extLst>
          </p:cNvPr>
          <p:cNvSpPr txBox="1"/>
          <p:nvPr/>
        </p:nvSpPr>
        <p:spPr>
          <a:xfrm>
            <a:off x="4240933" y="6018382"/>
            <a:ext cx="401970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dirty="0">
                <a:latin typeface="Helvetica" pitchFamily="2" charset="0"/>
              </a:rPr>
              <a:t>(figure adapted from Todd-Brown et al., 2018)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6F107-E1B1-72B7-2FA6-44CA79DD6DC6}"/>
              </a:ext>
            </a:extLst>
          </p:cNvPr>
          <p:cNvSpPr txBox="1"/>
          <p:nvPr/>
        </p:nvSpPr>
        <p:spPr>
          <a:xfrm>
            <a:off x="2459215" y="623093"/>
            <a:ext cx="7140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Predicted ∆SOC</a:t>
            </a:r>
          </a:p>
          <a:p>
            <a:pPr algn="ctr"/>
            <a:r>
              <a:rPr lang="en-US" sz="24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informed by warming experiments</a:t>
            </a:r>
            <a:endParaRPr lang="en-US" sz="4800" b="1" i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C0305CD-4196-8E3D-1A66-F6C6C48F4CF0}"/>
              </a:ext>
            </a:extLst>
          </p:cNvPr>
          <p:cNvSpPr/>
          <p:nvPr/>
        </p:nvSpPr>
        <p:spPr>
          <a:xfrm>
            <a:off x="2822422" y="3065859"/>
            <a:ext cx="6492536" cy="39312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5C150471-80AB-7B62-5BCC-2E7755DF5B30}"/>
              </a:ext>
            </a:extLst>
          </p:cNvPr>
          <p:cNvSpPr/>
          <p:nvPr/>
        </p:nvSpPr>
        <p:spPr>
          <a:xfrm>
            <a:off x="3318570" y="3704260"/>
            <a:ext cx="172800" cy="17330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7A3BDDD-EFDE-1266-E996-401F525031FB}"/>
              </a:ext>
            </a:extLst>
          </p:cNvPr>
          <p:cNvCxnSpPr>
            <a:cxnSpLocks/>
          </p:cNvCxnSpPr>
          <p:nvPr/>
        </p:nvCxnSpPr>
        <p:spPr>
          <a:xfrm>
            <a:off x="2805917" y="3269712"/>
            <a:ext cx="650904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98A87AD-1D8E-5B51-AF08-7BC8D61820EA}"/>
              </a:ext>
            </a:extLst>
          </p:cNvPr>
          <p:cNvGrpSpPr/>
          <p:nvPr/>
        </p:nvGrpSpPr>
        <p:grpSpPr>
          <a:xfrm>
            <a:off x="2996700" y="2367493"/>
            <a:ext cx="5900601" cy="1602207"/>
            <a:chOff x="2228088" y="1768190"/>
            <a:chExt cx="4917168" cy="1335172"/>
          </a:xfrm>
          <a:solidFill>
            <a:schemeClr val="tx1">
              <a:alpha val="50000"/>
            </a:schemeClr>
          </a:solidFill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5B1BBA4-BA7A-D10B-4DDD-A86E3999EDC3}"/>
                </a:ext>
              </a:extLst>
            </p:cNvPr>
            <p:cNvSpPr/>
            <p:nvPr/>
          </p:nvSpPr>
          <p:spPr>
            <a:xfrm>
              <a:off x="7001256" y="257882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32B0261-611D-C8E5-8E5E-BEA51F60A151}"/>
                </a:ext>
              </a:extLst>
            </p:cNvPr>
            <p:cNvSpPr/>
            <p:nvPr/>
          </p:nvSpPr>
          <p:spPr>
            <a:xfrm>
              <a:off x="5955792" y="250988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0E4996B-4ABD-7965-030B-CB53775E7376}"/>
                </a:ext>
              </a:extLst>
            </p:cNvPr>
            <p:cNvSpPr/>
            <p:nvPr/>
          </p:nvSpPr>
          <p:spPr>
            <a:xfrm>
              <a:off x="6211824" y="237040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7F1CCFF-71CF-4BD1-604A-9B284714449A}"/>
                </a:ext>
              </a:extLst>
            </p:cNvPr>
            <p:cNvSpPr/>
            <p:nvPr/>
          </p:nvSpPr>
          <p:spPr>
            <a:xfrm>
              <a:off x="2228088" y="2128959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7792756-AFD1-9DFC-E204-95990F418094}"/>
                </a:ext>
              </a:extLst>
            </p:cNvPr>
            <p:cNvSpPr/>
            <p:nvPr/>
          </p:nvSpPr>
          <p:spPr>
            <a:xfrm>
              <a:off x="4354848" y="2277709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2397E5E-3C0C-68D4-CE14-64CACE424D25}"/>
                </a:ext>
              </a:extLst>
            </p:cNvPr>
            <p:cNvSpPr/>
            <p:nvPr/>
          </p:nvSpPr>
          <p:spPr>
            <a:xfrm>
              <a:off x="4611414" y="2434686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C3BFF89-1D1F-C8B2-124A-2725816832FE}"/>
                </a:ext>
              </a:extLst>
            </p:cNvPr>
            <p:cNvSpPr/>
            <p:nvPr/>
          </p:nvSpPr>
          <p:spPr>
            <a:xfrm>
              <a:off x="2763786" y="254763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7236A86-5D37-90A2-15E9-6D4580E7917C}"/>
                </a:ext>
              </a:extLst>
            </p:cNvPr>
            <p:cNvSpPr/>
            <p:nvPr/>
          </p:nvSpPr>
          <p:spPr>
            <a:xfrm>
              <a:off x="3035058" y="254458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F0A63B4-62CA-30BF-35D5-B928CFA1E4AB}"/>
                </a:ext>
              </a:extLst>
            </p:cNvPr>
            <p:cNvSpPr/>
            <p:nvPr/>
          </p:nvSpPr>
          <p:spPr>
            <a:xfrm>
              <a:off x="3306330" y="259030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AF1B7CD-DBC5-0C31-609B-0F5339742346}"/>
                </a:ext>
              </a:extLst>
            </p:cNvPr>
            <p:cNvSpPr/>
            <p:nvPr/>
          </p:nvSpPr>
          <p:spPr>
            <a:xfrm>
              <a:off x="3568458" y="252731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0ADFB06-8251-05FF-7117-5E8D0685B874}"/>
                </a:ext>
              </a:extLst>
            </p:cNvPr>
            <p:cNvSpPr/>
            <p:nvPr/>
          </p:nvSpPr>
          <p:spPr>
            <a:xfrm>
              <a:off x="3830586" y="257303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C803BD9-CC68-21CC-D70E-C2F28C3F83F7}"/>
                </a:ext>
              </a:extLst>
            </p:cNvPr>
            <p:cNvSpPr/>
            <p:nvPr/>
          </p:nvSpPr>
          <p:spPr>
            <a:xfrm>
              <a:off x="4083570" y="2568966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8DBAE86-6740-F2B5-4264-FB9AC0EBD45D}"/>
                </a:ext>
              </a:extLst>
            </p:cNvPr>
            <p:cNvSpPr/>
            <p:nvPr/>
          </p:nvSpPr>
          <p:spPr>
            <a:xfrm>
              <a:off x="4882686" y="236966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75B9164-74C9-F6DF-C5CC-6021846BE09E}"/>
                </a:ext>
              </a:extLst>
            </p:cNvPr>
            <p:cNvSpPr/>
            <p:nvPr/>
          </p:nvSpPr>
          <p:spPr>
            <a:xfrm>
              <a:off x="5144814" y="295894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774CA44-7916-A6CF-1AA4-7D18661174DE}"/>
                </a:ext>
              </a:extLst>
            </p:cNvPr>
            <p:cNvSpPr/>
            <p:nvPr/>
          </p:nvSpPr>
          <p:spPr>
            <a:xfrm>
              <a:off x="5406942" y="294878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92CFA12-2A9B-032C-10FA-6E2F4EA532F1}"/>
                </a:ext>
              </a:extLst>
            </p:cNvPr>
            <p:cNvSpPr/>
            <p:nvPr/>
          </p:nvSpPr>
          <p:spPr>
            <a:xfrm>
              <a:off x="5678214" y="2644998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FF83D2F-C4AC-A30C-0603-0A462A3C14A5}"/>
                </a:ext>
              </a:extLst>
            </p:cNvPr>
            <p:cNvSpPr/>
            <p:nvPr/>
          </p:nvSpPr>
          <p:spPr>
            <a:xfrm>
              <a:off x="6470694" y="2823814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5DA7CB7-B4B6-19B8-43C7-E8155E9FCDDF}"/>
                </a:ext>
              </a:extLst>
            </p:cNvPr>
            <p:cNvSpPr/>
            <p:nvPr/>
          </p:nvSpPr>
          <p:spPr>
            <a:xfrm>
              <a:off x="6741966" y="176819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64183AC-4E3B-9DB5-C0AE-DF8629C929AB}"/>
              </a:ext>
            </a:extLst>
          </p:cNvPr>
          <p:cNvGrpSpPr/>
          <p:nvPr/>
        </p:nvGrpSpPr>
        <p:grpSpPr>
          <a:xfrm>
            <a:off x="3398977" y="2695056"/>
            <a:ext cx="4775864" cy="1184224"/>
            <a:chOff x="2570813" y="2041160"/>
            <a:chExt cx="3979887" cy="986853"/>
          </a:xfrm>
        </p:grpSpPr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1CAA60F-C35D-FDA0-A846-1F3D7271109C}"/>
                </a:ext>
              </a:extLst>
            </p:cNvPr>
            <p:cNvCxnSpPr/>
            <p:nvPr/>
          </p:nvCxnSpPr>
          <p:spPr>
            <a:xfrm>
              <a:off x="2570813" y="2690734"/>
              <a:ext cx="0" cy="2473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4E183C8-5E6C-AFF3-9F75-CD005DD0337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22" y="2081134"/>
              <a:ext cx="0" cy="4297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8382B956-E71B-1A84-8446-9347400530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71" y="2548327"/>
              <a:ext cx="0" cy="4721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11680650-679D-3A71-8D9A-67C263E893F2}"/>
                </a:ext>
              </a:extLst>
            </p:cNvPr>
            <p:cNvCxnSpPr>
              <a:cxnSpLocks/>
            </p:cNvCxnSpPr>
            <p:nvPr/>
          </p:nvCxnSpPr>
          <p:spPr>
            <a:xfrm>
              <a:off x="5496392" y="2580806"/>
              <a:ext cx="0" cy="4472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A5E78337-9DB9-3A07-C8CE-AB808BF8EAFC}"/>
                </a:ext>
              </a:extLst>
            </p:cNvPr>
            <p:cNvCxnSpPr>
              <a:cxnSpLocks/>
            </p:cNvCxnSpPr>
            <p:nvPr/>
          </p:nvCxnSpPr>
          <p:spPr>
            <a:xfrm>
              <a:off x="5753723" y="2433403"/>
              <a:ext cx="0" cy="3023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A6853B3-1863-2FE7-CCE8-15A9EA66207A}"/>
                </a:ext>
              </a:extLst>
            </p:cNvPr>
            <p:cNvCxnSpPr>
              <a:cxnSpLocks/>
            </p:cNvCxnSpPr>
            <p:nvPr/>
          </p:nvCxnSpPr>
          <p:spPr>
            <a:xfrm>
              <a:off x="6550700" y="2188564"/>
              <a:ext cx="0" cy="7045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085340B-0249-E9C4-BD70-C38E7B79B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8549" y="2570813"/>
              <a:ext cx="0" cy="209862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E34101E-586F-98C0-7AC6-AF4C66292C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871" y="2420911"/>
              <a:ext cx="0" cy="317292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50C3B5A-5BC2-3224-5A2B-BF7251AB1731}"/>
                </a:ext>
              </a:extLst>
            </p:cNvPr>
            <p:cNvCxnSpPr>
              <a:cxnSpLocks/>
            </p:cNvCxnSpPr>
            <p:nvPr/>
          </p:nvCxnSpPr>
          <p:spPr>
            <a:xfrm>
              <a:off x="4432091" y="2041160"/>
              <a:ext cx="0" cy="3347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Oval 162">
            <a:extLst>
              <a:ext uri="{FF2B5EF4-FFF2-40B4-BE49-F238E27FC236}">
                <a16:creationId xmlns:a16="http://schemas.microsoft.com/office/drawing/2014/main" id="{F949AD44-B89E-60ED-23DE-6E958F242C72}"/>
              </a:ext>
            </a:extLst>
          </p:cNvPr>
          <p:cNvSpPr/>
          <p:nvPr/>
        </p:nvSpPr>
        <p:spPr>
          <a:xfrm>
            <a:off x="9065886" y="3265641"/>
            <a:ext cx="172800" cy="17330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7E0DA16-3D42-C9B3-F8A9-7B75CDC719A5}"/>
              </a:ext>
            </a:extLst>
          </p:cNvPr>
          <p:cNvSpPr txBox="1"/>
          <p:nvPr/>
        </p:nvSpPr>
        <p:spPr>
          <a:xfrm>
            <a:off x="6669580" y="6239604"/>
            <a:ext cx="714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…or is C lost?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47CACC7-DA60-8051-CEA0-75BBBE55BC5F}"/>
              </a:ext>
            </a:extLst>
          </p:cNvPr>
          <p:cNvSpPr txBox="1"/>
          <p:nvPr/>
        </p:nvSpPr>
        <p:spPr>
          <a:xfrm>
            <a:off x="-1397583" y="-25711"/>
            <a:ext cx="7140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soils warm…</a:t>
            </a:r>
          </a:p>
        </p:txBody>
      </p:sp>
    </p:spTree>
    <p:extLst>
      <p:ext uri="{BB962C8B-B14F-4D97-AF65-F5344CB8AC3E}">
        <p14:creationId xmlns:p14="http://schemas.microsoft.com/office/powerpoint/2010/main" val="3838331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FBCDBB6-A9EF-E1D9-E294-0BA187001649}"/>
              </a:ext>
            </a:extLst>
          </p:cNvPr>
          <p:cNvSpPr/>
          <p:nvPr/>
        </p:nvSpPr>
        <p:spPr>
          <a:xfrm>
            <a:off x="198107" y="942742"/>
            <a:ext cx="11796787" cy="51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6E073-6DC0-028F-3357-08550E49F714}"/>
              </a:ext>
            </a:extLst>
          </p:cNvPr>
          <p:cNvSpPr txBox="1"/>
          <p:nvPr/>
        </p:nvSpPr>
        <p:spPr>
          <a:xfrm>
            <a:off x="673766" y="213173"/>
            <a:ext cx="1084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2100 Warming Experiments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75F927-BBEB-BD4E-88BD-6A1E5D494C97}"/>
              </a:ext>
            </a:extLst>
          </p:cNvPr>
          <p:cNvGrpSpPr/>
          <p:nvPr/>
        </p:nvGrpSpPr>
        <p:grpSpPr>
          <a:xfrm>
            <a:off x="198107" y="1045485"/>
            <a:ext cx="10928808" cy="4859020"/>
            <a:chOff x="290573" y="1014663"/>
            <a:chExt cx="10928808" cy="4859020"/>
          </a:xfrm>
        </p:grpSpPr>
        <p:pic>
          <p:nvPicPr>
            <p:cNvPr id="50" name="Picture 49" descr="A map of the world&#10;&#10;AI-generated content may be incorrect.">
              <a:extLst>
                <a:ext uri="{FF2B5EF4-FFF2-40B4-BE49-F238E27FC236}">
                  <a16:creationId xmlns:a16="http://schemas.microsoft.com/office/drawing/2014/main" id="{5CD46339-7766-7F20-9755-F6995CC3F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0573" y="1014663"/>
              <a:ext cx="10928808" cy="48590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5A6CEB-57B4-654E-E1E4-2466057ECDC7}"/>
                </a:ext>
              </a:extLst>
            </p:cNvPr>
            <p:cNvSpPr txBox="1"/>
            <p:nvPr/>
          </p:nvSpPr>
          <p:spPr>
            <a:xfrm>
              <a:off x="1542830" y="2476115"/>
              <a:ext cx="657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PTRY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2B957F-7D54-2A5F-1CC3-440F16FD8C4D}"/>
                </a:ext>
              </a:extLst>
            </p:cNvPr>
            <p:cNvSpPr txBox="1"/>
            <p:nvPr/>
          </p:nvSpPr>
          <p:spPr>
            <a:xfrm>
              <a:off x="1727764" y="2681376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BLDG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09171-2181-D3A9-D019-4AAE483FF8AA}"/>
                </a:ext>
              </a:extLst>
            </p:cNvPr>
            <p:cNvSpPr txBox="1"/>
            <p:nvPr/>
          </p:nvSpPr>
          <p:spPr>
            <a:xfrm>
              <a:off x="2796279" y="3444173"/>
              <a:ext cx="713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SWTR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C89622-21D6-DF34-BF1C-0F2B49E841DD}"/>
                </a:ext>
              </a:extLst>
            </p:cNvPr>
            <p:cNvSpPr txBox="1"/>
            <p:nvPr/>
          </p:nvSpPr>
          <p:spPr>
            <a:xfrm>
              <a:off x="801546" y="3167389"/>
              <a:ext cx="666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LYON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42FAD4-EACD-8C6D-A91A-6068F9173A43}"/>
                </a:ext>
              </a:extLst>
            </p:cNvPr>
            <p:cNvSpPr txBox="1"/>
            <p:nvPr/>
          </p:nvSpPr>
          <p:spPr>
            <a:xfrm>
              <a:off x="1296252" y="1986866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CPHR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2946D-F6EB-6D22-133F-8ABA1E01512F}"/>
                </a:ext>
              </a:extLst>
            </p:cNvPr>
            <p:cNvSpPr txBox="1"/>
            <p:nvPr/>
          </p:nvSpPr>
          <p:spPr>
            <a:xfrm>
              <a:off x="2677657" y="2762165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KAEFS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96840B-0FC4-6A1E-1DF6-5C81293B5FC9}"/>
                </a:ext>
              </a:extLst>
            </p:cNvPr>
            <p:cNvSpPr txBox="1"/>
            <p:nvPr/>
          </p:nvSpPr>
          <p:spPr>
            <a:xfrm>
              <a:off x="2389635" y="2048700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B4WM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A3DDB1-8967-C29C-29AA-DD39B27FA05F}"/>
                </a:ext>
              </a:extLst>
            </p:cNvPr>
            <p:cNvSpPr txBox="1"/>
            <p:nvPr/>
          </p:nvSpPr>
          <p:spPr>
            <a:xfrm>
              <a:off x="3074560" y="2116889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SPRC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9A4450-A3BC-A9B0-C712-3856F502F592}"/>
                </a:ext>
              </a:extLst>
            </p:cNvPr>
            <p:cNvSpPr txBox="1"/>
            <p:nvPr/>
          </p:nvSpPr>
          <p:spPr>
            <a:xfrm>
              <a:off x="2427265" y="2383873"/>
              <a:ext cx="683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TRCN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87EC72-9318-9A98-A9E9-B8BABE46CD29}"/>
                </a:ext>
              </a:extLst>
            </p:cNvPr>
            <p:cNvSpPr txBox="1"/>
            <p:nvPr/>
          </p:nvSpPr>
          <p:spPr>
            <a:xfrm>
              <a:off x="3657589" y="2383691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HVFR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B655BA-BD67-D3DB-80E2-458FDFF280C8}"/>
                </a:ext>
              </a:extLst>
            </p:cNvPr>
            <p:cNvSpPr txBox="1"/>
            <p:nvPr/>
          </p:nvSpPr>
          <p:spPr>
            <a:xfrm>
              <a:off x="3510040" y="2598002"/>
              <a:ext cx="683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SMTX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2D840-91CE-7286-3862-B690707CD8F2}"/>
                </a:ext>
              </a:extLst>
            </p:cNvPr>
            <p:cNvSpPr txBox="1"/>
            <p:nvPr/>
          </p:nvSpPr>
          <p:spPr>
            <a:xfrm>
              <a:off x="3826827" y="3028757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TRCE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9C94DB-D5AA-44F5-EFF3-094F5E5891C0}"/>
                </a:ext>
              </a:extLst>
            </p:cNvPr>
            <p:cNvSpPr txBox="1"/>
            <p:nvPr/>
          </p:nvSpPr>
          <p:spPr>
            <a:xfrm>
              <a:off x="4711830" y="1893261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FRHT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EAD98E-25D8-D6BB-8CCC-836E39E5DDB4}"/>
                </a:ext>
              </a:extLst>
            </p:cNvPr>
            <p:cNvSpPr txBox="1"/>
            <p:nvPr/>
          </p:nvSpPr>
          <p:spPr>
            <a:xfrm>
              <a:off x="5326836" y="1915703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MRIT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5BDE30-1517-0D78-198D-CD17BBDC1F85}"/>
                </a:ext>
              </a:extLst>
            </p:cNvPr>
            <p:cNvSpPr txBox="1"/>
            <p:nvPr/>
          </p:nvSpPr>
          <p:spPr>
            <a:xfrm>
              <a:off x="4956264" y="2229906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ACBB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BF792E-110C-9C57-5E06-C5581B1E2D41}"/>
                </a:ext>
              </a:extLst>
            </p:cNvPr>
            <p:cNvSpPr txBox="1"/>
            <p:nvPr/>
          </p:nvSpPr>
          <p:spPr>
            <a:xfrm>
              <a:off x="5918300" y="2075914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ACHN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AA6EA2-5C26-1B27-05F8-AA20A7EEEAA6}"/>
                </a:ext>
              </a:extLst>
            </p:cNvPr>
            <p:cNvSpPr txBox="1"/>
            <p:nvPr/>
          </p:nvSpPr>
          <p:spPr>
            <a:xfrm>
              <a:off x="5948750" y="2269677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STLB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ED46BA-C1A8-D80C-4164-C5CB589EBB61}"/>
                </a:ext>
              </a:extLst>
            </p:cNvPr>
            <p:cNvSpPr txBox="1"/>
            <p:nvPr/>
          </p:nvSpPr>
          <p:spPr>
            <a:xfrm>
              <a:off x="8927504" y="285961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SNMG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479467-1AD9-0273-C6D2-D9502832DD03}"/>
                </a:ext>
              </a:extLst>
            </p:cNvPr>
            <p:cNvSpPr txBox="1"/>
            <p:nvPr/>
          </p:nvSpPr>
          <p:spPr>
            <a:xfrm>
              <a:off x="9757998" y="4655877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  <a:cs typeface="Arial" panose="020B0604020202020204" pitchFamily="34" charset="0"/>
                </a:rPr>
                <a:t>FTCL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A00A3F-B99B-D5F5-2A59-87D3878EFC40}"/>
                </a:ext>
              </a:extLst>
            </p:cNvPr>
            <p:cNvSpPr txBox="1"/>
            <p:nvPr/>
          </p:nvSpPr>
          <p:spPr>
            <a:xfrm>
              <a:off x="8548799" y="230983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185E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CA2F13-EE7A-F8C0-BBB6-641F874BC1DC}"/>
                </a:ext>
              </a:extLst>
            </p:cNvPr>
            <p:cNvSpPr txBox="1"/>
            <p:nvPr/>
          </p:nvSpPr>
          <p:spPr>
            <a:xfrm>
              <a:off x="7945299" y="2669112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TEAM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BE6F39-9DB1-88DE-579E-4538D2BBCF9B}"/>
                </a:ext>
              </a:extLst>
            </p:cNvPr>
            <p:cNvSpPr txBox="1"/>
            <p:nvPr/>
          </p:nvSpPr>
          <p:spPr>
            <a:xfrm>
              <a:off x="7736821" y="2394750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  <a:cs typeface="Arial" panose="020B0604020202020204" pitchFamily="34" charset="0"/>
                </a:rPr>
                <a:t>SWMP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1785BB-BA09-0141-F701-134A16271E58}"/>
              </a:ext>
            </a:extLst>
          </p:cNvPr>
          <p:cNvSpPr txBox="1"/>
          <p:nvPr/>
        </p:nvSpPr>
        <p:spPr>
          <a:xfrm>
            <a:off x="10773085" y="3042203"/>
            <a:ext cx="1221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  <a:cs typeface="Arial" panose="020B0604020202020204" pitchFamily="34" charset="0"/>
              </a:rPr>
              <a:t>SOC stock</a:t>
            </a:r>
          </a:p>
          <a:p>
            <a:pPr algn="ctr"/>
            <a:r>
              <a:rPr lang="en-US" sz="1600" dirty="0">
                <a:latin typeface="Helvetica" pitchFamily="2" charset="0"/>
                <a:cs typeface="Arial" panose="020B0604020202020204" pitchFamily="34" charset="0"/>
              </a:rPr>
              <a:t>0-10 cm</a:t>
            </a:r>
          </a:p>
          <a:p>
            <a:pPr algn="ctr"/>
            <a:r>
              <a:rPr lang="en-US" sz="1600" dirty="0">
                <a:latin typeface="Helvetica" pitchFamily="2" charset="0"/>
                <a:cs typeface="Arial" panose="020B0604020202020204" pitchFamily="34" charset="0"/>
              </a:rPr>
              <a:t>(kg m</a:t>
            </a:r>
            <a:r>
              <a:rPr lang="en-US" sz="1600" baseline="30000" dirty="0">
                <a:latin typeface="Helvetica" pitchFamily="2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Helvetica" pitchFamily="2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1401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A1B73-9541-3AEC-5BCF-F2EE2DEB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B5B09B13-E916-4DD1-85F4-58F9401CD6B4}"/>
              </a:ext>
            </a:extLst>
          </p:cNvPr>
          <p:cNvSpPr/>
          <p:nvPr/>
        </p:nvSpPr>
        <p:spPr>
          <a:xfrm>
            <a:off x="1095209" y="162705"/>
            <a:ext cx="2137867" cy="20722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6F6D52-2353-C2F1-FB25-6329C810AD1D}"/>
              </a:ext>
            </a:extLst>
          </p:cNvPr>
          <p:cNvSpPr/>
          <p:nvPr/>
        </p:nvSpPr>
        <p:spPr>
          <a:xfrm>
            <a:off x="8607528" y="721214"/>
            <a:ext cx="2404153" cy="20722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5E9DD6-8164-3470-CFC0-74EFE940970C}"/>
              </a:ext>
            </a:extLst>
          </p:cNvPr>
          <p:cNvSpPr/>
          <p:nvPr/>
        </p:nvSpPr>
        <p:spPr>
          <a:xfrm>
            <a:off x="456402" y="4693238"/>
            <a:ext cx="2005691" cy="193189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ED50A7-1970-665B-8509-EFE1EDA216AD}"/>
              </a:ext>
            </a:extLst>
          </p:cNvPr>
          <p:cNvSpPr/>
          <p:nvPr/>
        </p:nvSpPr>
        <p:spPr>
          <a:xfrm>
            <a:off x="1536317" y="2624536"/>
            <a:ext cx="2137867" cy="193189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E9D915-06AA-9883-F994-EFEA15EB66C2}"/>
              </a:ext>
            </a:extLst>
          </p:cNvPr>
          <p:cNvSpPr/>
          <p:nvPr/>
        </p:nvSpPr>
        <p:spPr>
          <a:xfrm>
            <a:off x="5982139" y="159449"/>
            <a:ext cx="2404153" cy="207229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49D95F-3FA7-7C37-D490-B9875207227D}"/>
              </a:ext>
            </a:extLst>
          </p:cNvPr>
          <p:cNvGrpSpPr/>
          <p:nvPr/>
        </p:nvGrpSpPr>
        <p:grpSpPr>
          <a:xfrm>
            <a:off x="4486258" y="2943858"/>
            <a:ext cx="3312496" cy="3317092"/>
            <a:chOff x="1244750" y="716360"/>
            <a:chExt cx="3312496" cy="331709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15F696-EC08-F955-DCD2-649C8D23DAE2}"/>
                </a:ext>
              </a:extLst>
            </p:cNvPr>
            <p:cNvGrpSpPr/>
            <p:nvPr/>
          </p:nvGrpSpPr>
          <p:grpSpPr>
            <a:xfrm>
              <a:off x="2434751" y="2220854"/>
              <a:ext cx="340088" cy="153768"/>
              <a:chOff x="1947982" y="2225794"/>
              <a:chExt cx="340088" cy="15376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6C9D3E5-2700-0C65-5236-9D92B8A72DDF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1A86C74-C036-F1F8-80C4-55250F94E37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E013E05-B20C-41B8-F075-04318879BC5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084C7E5-5170-D976-FAFB-F1B9FF98850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506529E-2811-3D3D-F323-EEE1699AC76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558BD6D-91A3-A646-498C-2A4B12AFBBE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3C0F5589-A9D7-F1E5-2103-7F266694D0A1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DBF10500-DFD7-C453-BDBB-9A645F255D6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BBD23EF1-430F-1BD9-7B97-8D68A667B78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6B599388-B433-77F1-7321-177CD381484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ACEB8EE-BE29-C2E9-1998-A570858A2DA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8B0524E-9D65-A0BB-633B-3D2546569BE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103F31A-AAA0-D1A0-367B-F3244B00899D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439444F-E89C-8C58-294B-159CD10AAE0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E13357E9-285C-27BC-3B84-A214FFF32F8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477B7A6-A5F3-3B3F-C4B3-1C1799EC5E6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E5A29DE-91AB-D5D2-6D62-B3A126DB674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01780562-BB82-198D-3DF4-C1B72FFC4F2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" name="Pie 50">
              <a:extLst>
                <a:ext uri="{FF2B5EF4-FFF2-40B4-BE49-F238E27FC236}">
                  <a16:creationId xmlns:a16="http://schemas.microsoft.com/office/drawing/2014/main" id="{B3B3833D-4AEF-F8DA-908C-ABAABFB024B1}"/>
                </a:ext>
              </a:extLst>
            </p:cNvPr>
            <p:cNvSpPr/>
            <p:nvPr/>
          </p:nvSpPr>
          <p:spPr>
            <a:xfrm>
              <a:off x="1245247" y="721453"/>
              <a:ext cx="3311999" cy="3311999"/>
            </a:xfrm>
            <a:prstGeom prst="pie">
              <a:avLst>
                <a:gd name="adj1" fmla="val 0"/>
                <a:gd name="adj2" fmla="val 10800000"/>
              </a:avLst>
            </a:prstGeom>
            <a:gradFill>
              <a:gsLst>
                <a:gs pos="37000">
                  <a:srgbClr val="AF7E61"/>
                </a:gs>
                <a:gs pos="0">
                  <a:srgbClr val="6F6155"/>
                </a:gs>
                <a:gs pos="74000">
                  <a:srgbClr val="B18B6F"/>
                </a:gs>
                <a:gs pos="100000">
                  <a:srgbClr val="B18B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A62472E-F8E6-217C-6D00-D92A684630E7}"/>
                </a:ext>
              </a:extLst>
            </p:cNvPr>
            <p:cNvGrpSpPr/>
            <p:nvPr/>
          </p:nvGrpSpPr>
          <p:grpSpPr>
            <a:xfrm>
              <a:off x="2302524" y="969054"/>
              <a:ext cx="1769363" cy="2132951"/>
              <a:chOff x="2302524" y="969054"/>
              <a:chExt cx="1769363" cy="213295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7633C2E-B623-A7A2-897F-ED1B220EC7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529660">
                <a:off x="3550961" y="2229336"/>
                <a:ext cx="291795" cy="110331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C368377-55C8-0795-0551-16DAD5C485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4769">
                <a:off x="3804922" y="2208777"/>
                <a:ext cx="241595" cy="133256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5C7684E-C413-80FD-63F3-E49993BBB9AA}"/>
                  </a:ext>
                </a:extLst>
              </p:cNvPr>
              <p:cNvGrpSpPr/>
              <p:nvPr/>
            </p:nvGrpSpPr>
            <p:grpSpPr>
              <a:xfrm>
                <a:off x="2966558" y="969054"/>
                <a:ext cx="446044" cy="1419996"/>
                <a:chOff x="9089863" y="7722167"/>
                <a:chExt cx="241004" cy="926665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BFF287-8B83-FC3F-7E71-2194D8770ABC}"/>
                    </a:ext>
                  </a:extLst>
                </p:cNvPr>
                <p:cNvSpPr/>
                <p:nvPr/>
              </p:nvSpPr>
              <p:spPr>
                <a:xfrm>
                  <a:off x="9182581" y="8555047"/>
                  <a:ext cx="46893" cy="9378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E3358C72-6DE1-7742-1247-DC0805FA4A8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9863" y="7722167"/>
                  <a:ext cx="241004" cy="836433"/>
                </a:xfrm>
                <a:prstGeom prst="triangl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FFF779A-4AF4-6482-70BD-88F0E0DF08BC}"/>
                  </a:ext>
                </a:extLst>
              </p:cNvPr>
              <p:cNvCxnSpPr/>
              <p:nvPr/>
            </p:nvCxnSpPr>
            <p:spPr>
              <a:xfrm>
                <a:off x="2906027" y="2389050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FE3C0E0-4D93-C9D6-06DE-633B2F14ABA3}"/>
                  </a:ext>
                </a:extLst>
              </p:cNvPr>
              <p:cNvCxnSpPr/>
              <p:nvPr/>
            </p:nvCxnSpPr>
            <p:spPr>
              <a:xfrm>
                <a:off x="3494914" y="2389056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759228F-9CDE-7037-6BB8-87288B5D06AB}"/>
                  </a:ext>
                </a:extLst>
              </p:cNvPr>
              <p:cNvCxnSpPr/>
              <p:nvPr/>
            </p:nvCxnSpPr>
            <p:spPr>
              <a:xfrm>
                <a:off x="2302524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EEBA4B3-263E-9397-614C-7EAC152DB2EF}"/>
                  </a:ext>
                </a:extLst>
              </p:cNvPr>
              <p:cNvCxnSpPr/>
              <p:nvPr/>
            </p:nvCxnSpPr>
            <p:spPr>
              <a:xfrm>
                <a:off x="4071887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04A688-8438-9DC6-A994-F38CE403AD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4750" y="716360"/>
              <a:ext cx="3311999" cy="3311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1666740-C1EA-CC3C-EA2E-DC50A09A63D4}"/>
                </a:ext>
              </a:extLst>
            </p:cNvPr>
            <p:cNvCxnSpPr/>
            <p:nvPr/>
          </p:nvCxnSpPr>
          <p:spPr>
            <a:xfrm>
              <a:off x="1714882" y="2373691"/>
              <a:ext cx="0" cy="71294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C0D1C89-37AD-F476-55C7-1205B812EC09}"/>
                </a:ext>
              </a:extLst>
            </p:cNvPr>
            <p:cNvSpPr/>
            <p:nvPr/>
          </p:nvSpPr>
          <p:spPr>
            <a:xfrm>
              <a:off x="1692036" y="2309670"/>
              <a:ext cx="625332" cy="107168"/>
            </a:xfrm>
            <a:prstGeom prst="ellipse">
              <a:avLst/>
            </a:prstGeom>
            <a:solidFill>
              <a:srgbClr val="94B5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A327E0F-D4B2-8339-6ABD-FC5C29872520}"/>
                </a:ext>
              </a:extLst>
            </p:cNvPr>
            <p:cNvGrpSpPr/>
            <p:nvPr/>
          </p:nvGrpSpPr>
          <p:grpSpPr>
            <a:xfrm>
              <a:off x="1829037" y="2198521"/>
              <a:ext cx="340088" cy="153768"/>
              <a:chOff x="1947982" y="2225794"/>
              <a:chExt cx="340088" cy="15376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B07DD56-11B7-A292-98C5-593631D69518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CECF7E92-C887-9418-40C4-B8C8ED9CAAE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E86546B-0161-66C1-4D56-04F24932FDE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C75EB48-A278-061F-C29C-5896E1B6304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A5DF8CDE-D2B2-2C67-31FC-0DF08AFC6BA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92BF9C1-1FF2-9E0B-45DC-0F8A02AA580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8F7E411-8B95-88A6-DD8B-D5A5FEBFB019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C26E66B-5C41-EFE8-8FD0-3E3F0838E6E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216F8AEB-E1AE-6703-2875-F11FDE86C7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ED17CE89-4856-5331-D7E0-EE27E07D98D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79371C91-AB86-4A52-3CC7-F648A418D7D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23F5252-E2EC-044A-BF25-780E10CC527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14048E2-7E08-E67C-191B-E69C2C52956B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AE2AD45-EE6F-7FC8-BF26-D849055C014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3E7D1A5-21B1-FA1F-BF03-9764A6BEAB8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82E3CAA1-BBDF-7637-6B19-97D4E4194B9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664E3C62-9417-9B5E-5E55-20DAB63FFAF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854124C-BB6C-1266-6594-C110CA426F1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77508F7-EACA-7A3E-DABD-E34264C1BF13}"/>
              </a:ext>
            </a:extLst>
          </p:cNvPr>
          <p:cNvGrpSpPr/>
          <p:nvPr/>
        </p:nvGrpSpPr>
        <p:grpSpPr>
          <a:xfrm>
            <a:off x="8364995" y="2423645"/>
            <a:ext cx="3470753" cy="3978647"/>
            <a:chOff x="4017671" y="265918"/>
            <a:chExt cx="3470753" cy="397864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6647290-D8EB-4D9E-1FA2-83496F72CBFA}"/>
                </a:ext>
              </a:extLst>
            </p:cNvPr>
            <p:cNvSpPr txBox="1"/>
            <p:nvPr/>
          </p:nvSpPr>
          <p:spPr>
            <a:xfrm>
              <a:off x="4723798" y="265918"/>
              <a:ext cx="98273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oil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773E96-3156-7E70-936C-DD2E20931493}"/>
                </a:ext>
              </a:extLst>
            </p:cNvPr>
            <p:cNvSpPr txBox="1"/>
            <p:nvPr/>
          </p:nvSpPr>
          <p:spPr>
            <a:xfrm>
              <a:off x="4383555" y="71187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arming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CA02E2B-851D-0585-18B5-721C45115031}"/>
                </a:ext>
              </a:extLst>
            </p:cNvPr>
            <p:cNvSpPr txBox="1"/>
            <p:nvPr/>
          </p:nvSpPr>
          <p:spPr>
            <a:xfrm>
              <a:off x="4294868" y="1176138"/>
              <a:ext cx="2910311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xperiment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96AE112-2AE6-EE29-D9BA-6888AC4E86ED}"/>
                </a:ext>
              </a:extLst>
            </p:cNvPr>
            <p:cNvSpPr txBox="1"/>
            <p:nvPr/>
          </p:nvSpPr>
          <p:spPr>
            <a:xfrm>
              <a:off x="4030776" y="161264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</a:t>
              </a:r>
              <a:r>
                <a:rPr lang="en-US" sz="1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epth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5F92232-6C41-AAB8-3E4D-9C299FAAE855}"/>
                </a:ext>
              </a:extLst>
            </p:cNvPr>
            <p:cNvSpPr txBox="1"/>
            <p:nvPr/>
          </p:nvSpPr>
          <p:spPr>
            <a:xfrm>
              <a:off x="4099793" y="2065881"/>
              <a:ext cx="2328884" cy="1267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ata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D2061D7-7DEB-318B-DC04-2D23B6CEE3CB}"/>
                </a:ext>
              </a:extLst>
            </p:cNvPr>
            <p:cNvSpPr txBox="1"/>
            <p:nvPr/>
          </p:nvSpPr>
          <p:spPr>
            <a:xfrm>
              <a:off x="4017671" y="2508538"/>
              <a:ext cx="3470753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ntegration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B0D96B-EDCF-B156-9256-2BA0AAF40917}"/>
                </a:ext>
              </a:extLst>
            </p:cNvPr>
            <p:cNvSpPr txBox="1"/>
            <p:nvPr/>
          </p:nvSpPr>
          <p:spPr>
            <a:xfrm>
              <a:off x="4619575" y="2966651"/>
              <a:ext cx="1462958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ffort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33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4F610-DB20-7EB6-47CD-EAF9BA12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F63C058E-9634-5713-AC9B-1E905D660885}"/>
              </a:ext>
            </a:extLst>
          </p:cNvPr>
          <p:cNvSpPr/>
          <p:nvPr/>
        </p:nvSpPr>
        <p:spPr>
          <a:xfrm>
            <a:off x="1095209" y="162705"/>
            <a:ext cx="2137867" cy="20722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09BCDD-C0ED-7ED7-41A4-15DAEA483E1A}"/>
              </a:ext>
            </a:extLst>
          </p:cNvPr>
          <p:cNvSpPr/>
          <p:nvPr/>
        </p:nvSpPr>
        <p:spPr>
          <a:xfrm>
            <a:off x="8607528" y="721214"/>
            <a:ext cx="2404153" cy="20722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44BD8C-15D1-749B-DDFF-E8B1BF8C40EC}"/>
              </a:ext>
            </a:extLst>
          </p:cNvPr>
          <p:cNvSpPr/>
          <p:nvPr/>
        </p:nvSpPr>
        <p:spPr>
          <a:xfrm>
            <a:off x="456402" y="4693238"/>
            <a:ext cx="2005691" cy="193189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CB846D-8BFC-501F-1CC3-9755F662983E}"/>
              </a:ext>
            </a:extLst>
          </p:cNvPr>
          <p:cNvSpPr/>
          <p:nvPr/>
        </p:nvSpPr>
        <p:spPr>
          <a:xfrm>
            <a:off x="1536317" y="2624536"/>
            <a:ext cx="2137867" cy="193189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CA558B-E759-2623-2E59-AAF28FDD397A}"/>
              </a:ext>
            </a:extLst>
          </p:cNvPr>
          <p:cNvSpPr/>
          <p:nvPr/>
        </p:nvSpPr>
        <p:spPr>
          <a:xfrm>
            <a:off x="5982139" y="159449"/>
            <a:ext cx="2404153" cy="207229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ED026D-101F-C3A4-3430-3F9B6AC917E6}"/>
              </a:ext>
            </a:extLst>
          </p:cNvPr>
          <p:cNvGrpSpPr/>
          <p:nvPr/>
        </p:nvGrpSpPr>
        <p:grpSpPr>
          <a:xfrm>
            <a:off x="4486258" y="2943858"/>
            <a:ext cx="3312496" cy="3317092"/>
            <a:chOff x="1244750" y="716360"/>
            <a:chExt cx="3312496" cy="331709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74F82FC-4411-4BB1-6EB2-F331993CD951}"/>
                </a:ext>
              </a:extLst>
            </p:cNvPr>
            <p:cNvGrpSpPr/>
            <p:nvPr/>
          </p:nvGrpSpPr>
          <p:grpSpPr>
            <a:xfrm>
              <a:off x="2434751" y="2220854"/>
              <a:ext cx="340088" cy="153768"/>
              <a:chOff x="1947982" y="2225794"/>
              <a:chExt cx="340088" cy="15376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DF7ABF2-F172-86F5-243A-FD12E90293C3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8797F5D8-BC99-6F78-9E81-76E8C66B8F3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1288249F-5C7B-0114-4447-D9EB44E429F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CFF9D2FC-E7CA-A329-C588-3592F0F5C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F524B4D5-1F7F-85DB-7799-10BFBC1147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1B6623D8-1452-8FF7-A206-E66D4B77ABA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E5B9DBD-A5B9-6208-AF30-E4FFE9ED4D8B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8BC71F5D-1B14-1D40-9DFF-46B12DAB694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DEDC11B4-0A64-FBFD-1701-4FE93F0FA22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B2ED0717-3127-8022-68D6-A90DFF38499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4ADF7D20-7744-AA7C-4786-D236FB95C27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043121BA-C0B4-6B20-D3D3-30D4DC22B0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E847190-E4EB-5A25-09CB-82C67E5DA80E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F83BC6F-CA78-3B50-D577-4483ECA5C8E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9C9EDC84-F91B-C31E-8193-93EF4DA4342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2F3505D7-7147-B473-F41B-ADC810C5A3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8938B9B-EF3D-AA23-BAA8-797B929151B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F8EB14C0-B484-E15F-FB46-6D12F840D3C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" name="Pie 50">
              <a:extLst>
                <a:ext uri="{FF2B5EF4-FFF2-40B4-BE49-F238E27FC236}">
                  <a16:creationId xmlns:a16="http://schemas.microsoft.com/office/drawing/2014/main" id="{934AC1BF-D080-A114-EA52-FBAB61655106}"/>
                </a:ext>
              </a:extLst>
            </p:cNvPr>
            <p:cNvSpPr/>
            <p:nvPr/>
          </p:nvSpPr>
          <p:spPr>
            <a:xfrm>
              <a:off x="1245247" y="721453"/>
              <a:ext cx="3311999" cy="3311999"/>
            </a:xfrm>
            <a:prstGeom prst="pie">
              <a:avLst>
                <a:gd name="adj1" fmla="val 0"/>
                <a:gd name="adj2" fmla="val 10800000"/>
              </a:avLst>
            </a:prstGeom>
            <a:gradFill>
              <a:gsLst>
                <a:gs pos="37000">
                  <a:srgbClr val="AF7E61"/>
                </a:gs>
                <a:gs pos="0">
                  <a:srgbClr val="6F6155"/>
                </a:gs>
                <a:gs pos="74000">
                  <a:srgbClr val="B18B6F"/>
                </a:gs>
                <a:gs pos="100000">
                  <a:srgbClr val="B18B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6812CBE-F5DD-FC3F-AABF-C5E12BD588C6}"/>
                </a:ext>
              </a:extLst>
            </p:cNvPr>
            <p:cNvGrpSpPr/>
            <p:nvPr/>
          </p:nvGrpSpPr>
          <p:grpSpPr>
            <a:xfrm>
              <a:off x="2302524" y="969054"/>
              <a:ext cx="1769363" cy="2132951"/>
              <a:chOff x="2302524" y="969054"/>
              <a:chExt cx="1769363" cy="213295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69A806C-0020-9BC8-97F7-D6E684C361D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529660">
                <a:off x="3550961" y="2229336"/>
                <a:ext cx="291795" cy="110331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EA94FC3-4D8D-7397-0D01-ABF5B540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4769">
                <a:off x="3804922" y="2208777"/>
                <a:ext cx="241595" cy="133256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567D472-F264-D6CA-8BC8-DF88F8A8E761}"/>
                  </a:ext>
                </a:extLst>
              </p:cNvPr>
              <p:cNvGrpSpPr/>
              <p:nvPr/>
            </p:nvGrpSpPr>
            <p:grpSpPr>
              <a:xfrm>
                <a:off x="2966558" y="969054"/>
                <a:ext cx="446044" cy="1419996"/>
                <a:chOff x="9089863" y="7722167"/>
                <a:chExt cx="241004" cy="926665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2665CAE-1251-FDB6-EE30-A42BEFB5AD46}"/>
                    </a:ext>
                  </a:extLst>
                </p:cNvPr>
                <p:cNvSpPr/>
                <p:nvPr/>
              </p:nvSpPr>
              <p:spPr>
                <a:xfrm>
                  <a:off x="9182581" y="8555047"/>
                  <a:ext cx="46893" cy="9378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CEE6D006-45BA-5FF1-203C-A52E390ED5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9863" y="7722167"/>
                  <a:ext cx="241004" cy="836433"/>
                </a:xfrm>
                <a:prstGeom prst="triangl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05DA364-504C-0941-5A72-3C43303C7CA2}"/>
                  </a:ext>
                </a:extLst>
              </p:cNvPr>
              <p:cNvCxnSpPr/>
              <p:nvPr/>
            </p:nvCxnSpPr>
            <p:spPr>
              <a:xfrm>
                <a:off x="2906027" y="2389050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3D41138-4601-9C90-77D2-C5A8DC6A8407}"/>
                  </a:ext>
                </a:extLst>
              </p:cNvPr>
              <p:cNvCxnSpPr/>
              <p:nvPr/>
            </p:nvCxnSpPr>
            <p:spPr>
              <a:xfrm>
                <a:off x="3494914" y="2389056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0BCD81C-9EAD-60C5-7AC4-F3CB7760AC18}"/>
                  </a:ext>
                </a:extLst>
              </p:cNvPr>
              <p:cNvCxnSpPr/>
              <p:nvPr/>
            </p:nvCxnSpPr>
            <p:spPr>
              <a:xfrm>
                <a:off x="2302524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F20728D-31CB-64D2-A582-551CBF4BDE23}"/>
                  </a:ext>
                </a:extLst>
              </p:cNvPr>
              <p:cNvCxnSpPr/>
              <p:nvPr/>
            </p:nvCxnSpPr>
            <p:spPr>
              <a:xfrm>
                <a:off x="4071887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52936DC-9F89-8F54-B3DF-0AE74EC18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4750" y="716360"/>
              <a:ext cx="3311999" cy="3311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EA1112-2B18-0BC7-C7FF-2853A251B108}"/>
                </a:ext>
              </a:extLst>
            </p:cNvPr>
            <p:cNvCxnSpPr/>
            <p:nvPr/>
          </p:nvCxnSpPr>
          <p:spPr>
            <a:xfrm>
              <a:off x="1714882" y="2373691"/>
              <a:ext cx="0" cy="71294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7A50AE7-40B7-AE84-0D8F-8407A0AAA547}"/>
                </a:ext>
              </a:extLst>
            </p:cNvPr>
            <p:cNvSpPr/>
            <p:nvPr/>
          </p:nvSpPr>
          <p:spPr>
            <a:xfrm>
              <a:off x="1692036" y="2309670"/>
              <a:ext cx="625332" cy="107168"/>
            </a:xfrm>
            <a:prstGeom prst="ellipse">
              <a:avLst/>
            </a:prstGeom>
            <a:solidFill>
              <a:srgbClr val="94B5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4EE36B1-C25F-C5AF-BECA-B0007F95B503}"/>
                </a:ext>
              </a:extLst>
            </p:cNvPr>
            <p:cNvGrpSpPr/>
            <p:nvPr/>
          </p:nvGrpSpPr>
          <p:grpSpPr>
            <a:xfrm>
              <a:off x="1829037" y="2198521"/>
              <a:ext cx="340088" cy="153768"/>
              <a:chOff x="1947982" y="2225794"/>
              <a:chExt cx="340088" cy="15376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6A73FE5-0674-08D7-F060-6F9D0D71A56C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0B3025DB-9A7E-ADEB-6EFA-86467DB040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E33DA318-286A-5382-B299-C7D88569838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BA9C95D3-7A3A-B4A4-6D3B-7FEF7363F37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D094ADB-2D5A-6CDD-1EF6-99E5CBFBB5B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DCA347F-C6A9-364B-C5EF-131F8DB9088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FA507EE-4793-7D33-2758-20C95496FCF3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3BB3FF00-141D-225A-A35D-A1FB554A57B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04DE4AD-4A20-3834-8A41-972AC11C5D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6F734BBF-390A-CE8D-BB5D-BEED4350AAB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5EA8E6F-BE06-E694-ED00-4A592EEDC6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916DC6D-ED95-B933-7411-0401B502E8A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0F50976-EBDF-C17D-F6F1-06E669D2BD51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0630C06-6DE4-A98E-77BA-DD4368ACFE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4314AC0-350E-3E4D-53A5-CD97FA3271F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EB557BB-20B5-FFE7-89EA-33EDF3D79AB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5E76216-E931-5DB3-9F29-9EF4E76BB90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17B3536-ADD1-6E95-9DAD-8B3F5DC09B4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B11610-D632-4B7B-B395-7A44ACD572F9}"/>
              </a:ext>
            </a:extLst>
          </p:cNvPr>
          <p:cNvGrpSpPr/>
          <p:nvPr/>
        </p:nvGrpSpPr>
        <p:grpSpPr>
          <a:xfrm>
            <a:off x="8364995" y="2423645"/>
            <a:ext cx="3470753" cy="3978647"/>
            <a:chOff x="4017671" y="265918"/>
            <a:chExt cx="3470753" cy="397864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DB59EB3-605B-9A9D-7761-0ACCE0555E0F}"/>
                </a:ext>
              </a:extLst>
            </p:cNvPr>
            <p:cNvSpPr txBox="1"/>
            <p:nvPr/>
          </p:nvSpPr>
          <p:spPr>
            <a:xfrm>
              <a:off x="4723798" y="265918"/>
              <a:ext cx="98273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oil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4CF772-563E-266C-5247-D165D75250EC}"/>
                </a:ext>
              </a:extLst>
            </p:cNvPr>
            <p:cNvSpPr txBox="1"/>
            <p:nvPr/>
          </p:nvSpPr>
          <p:spPr>
            <a:xfrm>
              <a:off x="4383555" y="71187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arming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1153A89-A67E-772C-F526-EBEC346BEB6A}"/>
                </a:ext>
              </a:extLst>
            </p:cNvPr>
            <p:cNvSpPr txBox="1"/>
            <p:nvPr/>
          </p:nvSpPr>
          <p:spPr>
            <a:xfrm>
              <a:off x="4294868" y="1176138"/>
              <a:ext cx="2910311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xperiment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5582E5A-C4E5-E96A-4798-43140BB5547D}"/>
                </a:ext>
              </a:extLst>
            </p:cNvPr>
            <p:cNvSpPr txBox="1"/>
            <p:nvPr/>
          </p:nvSpPr>
          <p:spPr>
            <a:xfrm>
              <a:off x="4030776" y="161264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</a:t>
              </a:r>
              <a:r>
                <a:rPr lang="en-US" sz="1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epth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F5421E1-FA20-DBEC-FCC0-5FD099358AB7}"/>
                </a:ext>
              </a:extLst>
            </p:cNvPr>
            <p:cNvSpPr txBox="1"/>
            <p:nvPr/>
          </p:nvSpPr>
          <p:spPr>
            <a:xfrm>
              <a:off x="4099793" y="2065881"/>
              <a:ext cx="2328884" cy="1267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ata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D0EDA93-52CA-A3FF-2A17-BF6C7D2D937D}"/>
                </a:ext>
              </a:extLst>
            </p:cNvPr>
            <p:cNvSpPr txBox="1"/>
            <p:nvPr/>
          </p:nvSpPr>
          <p:spPr>
            <a:xfrm>
              <a:off x="4017671" y="2508538"/>
              <a:ext cx="3470753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ntegration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DDC21DB-DCD6-8F82-54C7-F144B7AED11B}"/>
                </a:ext>
              </a:extLst>
            </p:cNvPr>
            <p:cNvSpPr txBox="1"/>
            <p:nvPr/>
          </p:nvSpPr>
          <p:spPr>
            <a:xfrm>
              <a:off x="4619575" y="2966651"/>
              <a:ext cx="1462958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ffort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E9B8BE-76BE-F011-B45C-C069F1367C9D}"/>
              </a:ext>
            </a:extLst>
          </p:cNvPr>
          <p:cNvCxnSpPr>
            <a:cxnSpLocks/>
          </p:cNvCxnSpPr>
          <p:nvPr/>
        </p:nvCxnSpPr>
        <p:spPr>
          <a:xfrm>
            <a:off x="3223919" y="1857193"/>
            <a:ext cx="1764760" cy="1410767"/>
          </a:xfrm>
          <a:prstGeom prst="straightConnector1">
            <a:avLst/>
          </a:prstGeom>
          <a:ln w="38100"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F53380-C4D3-B6C9-CF58-4EF41D2C196D}"/>
              </a:ext>
            </a:extLst>
          </p:cNvPr>
          <p:cNvCxnSpPr>
            <a:cxnSpLocks/>
          </p:cNvCxnSpPr>
          <p:nvPr/>
        </p:nvCxnSpPr>
        <p:spPr>
          <a:xfrm>
            <a:off x="3669635" y="4083655"/>
            <a:ext cx="718122" cy="374679"/>
          </a:xfrm>
          <a:prstGeom prst="straightConnector1">
            <a:avLst/>
          </a:prstGeom>
          <a:ln w="38100"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6387A0-26EA-FD22-CF4A-598983A2AA01}"/>
              </a:ext>
            </a:extLst>
          </p:cNvPr>
          <p:cNvCxnSpPr>
            <a:cxnSpLocks/>
          </p:cNvCxnSpPr>
          <p:nvPr/>
        </p:nvCxnSpPr>
        <p:spPr>
          <a:xfrm flipH="1">
            <a:off x="6654110" y="2302993"/>
            <a:ext cx="242058" cy="646046"/>
          </a:xfrm>
          <a:prstGeom prst="straightConnector1">
            <a:avLst/>
          </a:prstGeom>
          <a:ln w="38100"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6EE351-012C-672C-BD87-D35634F0788C}"/>
              </a:ext>
            </a:extLst>
          </p:cNvPr>
          <p:cNvCxnSpPr>
            <a:cxnSpLocks/>
          </p:cNvCxnSpPr>
          <p:nvPr/>
        </p:nvCxnSpPr>
        <p:spPr>
          <a:xfrm flipH="1">
            <a:off x="7477360" y="2562576"/>
            <a:ext cx="1298667" cy="835653"/>
          </a:xfrm>
          <a:prstGeom prst="straightConnector1">
            <a:avLst/>
          </a:prstGeom>
          <a:ln w="38100"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A430AF-CA07-27E5-8896-47DB0253C70D}"/>
              </a:ext>
            </a:extLst>
          </p:cNvPr>
          <p:cNvCxnSpPr>
            <a:cxnSpLocks/>
          </p:cNvCxnSpPr>
          <p:nvPr/>
        </p:nvCxnSpPr>
        <p:spPr>
          <a:xfrm flipV="1">
            <a:off x="2602777" y="5481568"/>
            <a:ext cx="1878794" cy="398750"/>
          </a:xfrm>
          <a:prstGeom prst="straightConnector1">
            <a:avLst/>
          </a:prstGeom>
          <a:ln w="38100">
            <a:solidFill>
              <a:srgbClr val="3F3F3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84446C-B792-F347-E8A2-55B67D09039A}"/>
              </a:ext>
            </a:extLst>
          </p:cNvPr>
          <p:cNvSpPr txBox="1"/>
          <p:nvPr/>
        </p:nvSpPr>
        <p:spPr>
          <a:xfrm>
            <a:off x="3531428" y="735517"/>
            <a:ext cx="2404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F3F3F"/>
                </a:solidFill>
                <a:latin typeface="Helvetica" pitchFamily="2" charset="0"/>
              </a:rPr>
              <a:t>Raw data harmonized in database…</a:t>
            </a:r>
            <a:endParaRPr lang="en-US" sz="2400" dirty="0">
              <a:solidFill>
                <a:srgbClr val="3F3F3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44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6CC8-32DB-3C3D-EA18-2CC7164D7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716C85CF-7C56-CA03-F91A-B30CB5911B1D}"/>
              </a:ext>
            </a:extLst>
          </p:cNvPr>
          <p:cNvSpPr/>
          <p:nvPr/>
        </p:nvSpPr>
        <p:spPr>
          <a:xfrm>
            <a:off x="1095209" y="162705"/>
            <a:ext cx="2137867" cy="20722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E1F3B9-FA45-131A-6071-3E66FFD120F2}"/>
              </a:ext>
            </a:extLst>
          </p:cNvPr>
          <p:cNvSpPr/>
          <p:nvPr/>
        </p:nvSpPr>
        <p:spPr>
          <a:xfrm>
            <a:off x="8607528" y="721214"/>
            <a:ext cx="2404153" cy="20722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EE94B2-979F-96A5-B689-8EBDBABC0741}"/>
              </a:ext>
            </a:extLst>
          </p:cNvPr>
          <p:cNvSpPr/>
          <p:nvPr/>
        </p:nvSpPr>
        <p:spPr>
          <a:xfrm>
            <a:off x="456402" y="4693238"/>
            <a:ext cx="2005691" cy="193189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2B06A8-951F-83E9-0EA8-20B874608EEE}"/>
              </a:ext>
            </a:extLst>
          </p:cNvPr>
          <p:cNvSpPr/>
          <p:nvPr/>
        </p:nvSpPr>
        <p:spPr>
          <a:xfrm>
            <a:off x="1536317" y="2624536"/>
            <a:ext cx="2137867" cy="193189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41D288-4C38-4A14-4C16-6615C76DFDD0}"/>
              </a:ext>
            </a:extLst>
          </p:cNvPr>
          <p:cNvSpPr/>
          <p:nvPr/>
        </p:nvSpPr>
        <p:spPr>
          <a:xfrm>
            <a:off x="5982139" y="159449"/>
            <a:ext cx="2404153" cy="207229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5A410C-D03F-A013-E0A0-BE19961E47FB}"/>
              </a:ext>
            </a:extLst>
          </p:cNvPr>
          <p:cNvGrpSpPr/>
          <p:nvPr/>
        </p:nvGrpSpPr>
        <p:grpSpPr>
          <a:xfrm>
            <a:off x="4486258" y="2943858"/>
            <a:ext cx="3312496" cy="3317092"/>
            <a:chOff x="1244750" y="716360"/>
            <a:chExt cx="3312496" cy="331709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99C8B90-A060-D740-0427-3D6D87CF45B5}"/>
                </a:ext>
              </a:extLst>
            </p:cNvPr>
            <p:cNvGrpSpPr/>
            <p:nvPr/>
          </p:nvGrpSpPr>
          <p:grpSpPr>
            <a:xfrm>
              <a:off x="2434751" y="2220854"/>
              <a:ext cx="340088" cy="153768"/>
              <a:chOff x="1947982" y="2225794"/>
              <a:chExt cx="340088" cy="15376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C90BA47-4211-D267-9F28-0CD88EFB3712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3FDCEBE-DE58-7E2E-8FC5-DC4235BD814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0A09786F-4B4A-DC0C-7DEF-CD3ADEF8ACD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25B283B-2D60-D5E2-3527-CC89F2D75F8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CEF7D95-BC7C-F0F9-040C-2010A0F995F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7F4F6090-557B-A3FF-EA56-5B706C1055F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3D3EF5F-6D20-E381-CEAE-7BC5266513E0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5DDFE9AC-2789-A85A-2D87-2858A34641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AAE15828-4FAA-779D-DC07-25B2F6C0F0E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F387CB19-9B13-48F2-E36D-4708A55AE5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C30C9E8-4125-6487-C404-51D6DD950E5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9DC52063-57DF-4F65-AEF7-8EE7A801DB4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820FC88-AB6B-B400-CE45-35B3DA831D76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536F391A-7526-74D2-6CD1-8D18A74720C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CEBEA7B0-76CC-9E70-7DCB-36F0CF88EDD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7F35A304-6A45-D26B-0544-A8337F94F24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A01B7E5-CC74-6C62-439D-3A27697C346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EC6D4172-09F8-1FFA-5235-B79B17BCDF2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" name="Pie 50">
              <a:extLst>
                <a:ext uri="{FF2B5EF4-FFF2-40B4-BE49-F238E27FC236}">
                  <a16:creationId xmlns:a16="http://schemas.microsoft.com/office/drawing/2014/main" id="{BCBA151F-239E-A334-D3A2-4971220DA6FE}"/>
                </a:ext>
              </a:extLst>
            </p:cNvPr>
            <p:cNvSpPr/>
            <p:nvPr/>
          </p:nvSpPr>
          <p:spPr>
            <a:xfrm>
              <a:off x="1245247" y="721453"/>
              <a:ext cx="3311999" cy="3311999"/>
            </a:xfrm>
            <a:prstGeom prst="pie">
              <a:avLst>
                <a:gd name="adj1" fmla="val 0"/>
                <a:gd name="adj2" fmla="val 10800000"/>
              </a:avLst>
            </a:prstGeom>
            <a:gradFill>
              <a:gsLst>
                <a:gs pos="37000">
                  <a:srgbClr val="AF7E61"/>
                </a:gs>
                <a:gs pos="0">
                  <a:srgbClr val="6F6155"/>
                </a:gs>
                <a:gs pos="74000">
                  <a:srgbClr val="B18B6F"/>
                </a:gs>
                <a:gs pos="100000">
                  <a:srgbClr val="B18B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0C45851-FEAC-75B4-343F-3440B908549D}"/>
                </a:ext>
              </a:extLst>
            </p:cNvPr>
            <p:cNvGrpSpPr/>
            <p:nvPr/>
          </p:nvGrpSpPr>
          <p:grpSpPr>
            <a:xfrm>
              <a:off x="2302524" y="969054"/>
              <a:ext cx="1769363" cy="2132951"/>
              <a:chOff x="2302524" y="969054"/>
              <a:chExt cx="1769363" cy="213295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BA27096-B3FA-DDA0-07EB-27248272E6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529660">
                <a:off x="3550961" y="2229336"/>
                <a:ext cx="291795" cy="110331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E2BCA2-3A38-2FB6-2E54-A26B4BAA9C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4769">
                <a:off x="3804922" y="2208777"/>
                <a:ext cx="241595" cy="133256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AA68754-D871-1875-9DEC-07BDF76C05CB}"/>
                  </a:ext>
                </a:extLst>
              </p:cNvPr>
              <p:cNvGrpSpPr/>
              <p:nvPr/>
            </p:nvGrpSpPr>
            <p:grpSpPr>
              <a:xfrm>
                <a:off x="2966558" y="969054"/>
                <a:ext cx="446044" cy="1419996"/>
                <a:chOff x="9089863" y="7722167"/>
                <a:chExt cx="241004" cy="926665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46AAFF5-0ADC-7CA8-B552-EA57FEE84D2D}"/>
                    </a:ext>
                  </a:extLst>
                </p:cNvPr>
                <p:cNvSpPr/>
                <p:nvPr/>
              </p:nvSpPr>
              <p:spPr>
                <a:xfrm>
                  <a:off x="9182581" y="8555047"/>
                  <a:ext cx="46893" cy="9378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A059BEA2-468B-41DC-4E78-98FB416936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9863" y="7722167"/>
                  <a:ext cx="241004" cy="836433"/>
                </a:xfrm>
                <a:prstGeom prst="triangl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310A9B3-6258-4B05-1DF8-10A14CAAC329}"/>
                  </a:ext>
                </a:extLst>
              </p:cNvPr>
              <p:cNvCxnSpPr/>
              <p:nvPr/>
            </p:nvCxnSpPr>
            <p:spPr>
              <a:xfrm>
                <a:off x="2906027" y="2389050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A531ECC-5C80-B36B-4426-32BA38713CEC}"/>
                  </a:ext>
                </a:extLst>
              </p:cNvPr>
              <p:cNvCxnSpPr/>
              <p:nvPr/>
            </p:nvCxnSpPr>
            <p:spPr>
              <a:xfrm>
                <a:off x="3494914" y="2389056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60BD62F-0963-4272-236D-8D443521C572}"/>
                  </a:ext>
                </a:extLst>
              </p:cNvPr>
              <p:cNvCxnSpPr/>
              <p:nvPr/>
            </p:nvCxnSpPr>
            <p:spPr>
              <a:xfrm>
                <a:off x="2302524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B85D2FD-58C3-90ED-78F1-8E36B34A4806}"/>
                  </a:ext>
                </a:extLst>
              </p:cNvPr>
              <p:cNvCxnSpPr/>
              <p:nvPr/>
            </p:nvCxnSpPr>
            <p:spPr>
              <a:xfrm>
                <a:off x="4071887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5A6AC1E-EBBD-6C80-F3F0-1342F674A0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4750" y="716360"/>
              <a:ext cx="3311999" cy="3311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5AE5D1-B6FA-BFBE-40CF-F51AEE74B03C}"/>
                </a:ext>
              </a:extLst>
            </p:cNvPr>
            <p:cNvCxnSpPr/>
            <p:nvPr/>
          </p:nvCxnSpPr>
          <p:spPr>
            <a:xfrm>
              <a:off x="1714882" y="2373691"/>
              <a:ext cx="0" cy="71294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96E5DC3-412E-F744-DA36-B41B71B9708D}"/>
                </a:ext>
              </a:extLst>
            </p:cNvPr>
            <p:cNvSpPr/>
            <p:nvPr/>
          </p:nvSpPr>
          <p:spPr>
            <a:xfrm>
              <a:off x="1692036" y="2309670"/>
              <a:ext cx="625332" cy="107168"/>
            </a:xfrm>
            <a:prstGeom prst="ellipse">
              <a:avLst/>
            </a:prstGeom>
            <a:solidFill>
              <a:srgbClr val="94B5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910CE63-59FD-D185-4FEB-A4430CBCAF2D}"/>
                </a:ext>
              </a:extLst>
            </p:cNvPr>
            <p:cNvGrpSpPr/>
            <p:nvPr/>
          </p:nvGrpSpPr>
          <p:grpSpPr>
            <a:xfrm>
              <a:off x="1829037" y="2198521"/>
              <a:ext cx="340088" cy="153768"/>
              <a:chOff x="1947982" y="2225794"/>
              <a:chExt cx="340088" cy="15376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24FE9B7-FFC9-8C91-4E84-F12021BA3618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3393E4D-8D94-EECB-6DF5-2C9367D906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54643E4-5277-04ED-D03C-1999A0EA315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4CB1EFF5-1F4D-0993-D828-14F7B28D113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BBEC669D-E3A6-75AC-1F98-F340BA7ED1B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7B1C7F37-ED15-F6D4-F298-5F1A22B5243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90F5CB9-A2C7-2A83-F229-42CF03FFFFE1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982F4EC6-EA6C-51AF-8347-CB861B50108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5C8A72D-0247-F736-23BB-ECADCF5064E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5B54A422-F56B-6432-D159-023774B5E59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DE84BCD8-1709-7605-194C-0130B658E0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7C30970E-7C93-1E68-048F-97BBFDAC3E8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4020557-ED87-F568-DAA7-6E68CAB1243E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CE9222E-5843-A69C-3DB4-FBD14AD265E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7EE9E1DA-3737-8748-DBDD-200CDEA8A66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9A68DBDC-E261-0204-01D0-2452971470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4DBAEBC-0B9B-A123-FF6E-09DE174ED07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E64B90F-E565-DC58-43D9-1CFE4E7E836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6E375AD-11B0-8EB5-8B6B-315693BDD829}"/>
              </a:ext>
            </a:extLst>
          </p:cNvPr>
          <p:cNvGrpSpPr/>
          <p:nvPr/>
        </p:nvGrpSpPr>
        <p:grpSpPr>
          <a:xfrm>
            <a:off x="8364995" y="2423645"/>
            <a:ext cx="3470753" cy="3978647"/>
            <a:chOff x="4017671" y="265918"/>
            <a:chExt cx="3470753" cy="397864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8F0BA1B-5A85-1705-EA7A-5747322F3419}"/>
                </a:ext>
              </a:extLst>
            </p:cNvPr>
            <p:cNvSpPr txBox="1"/>
            <p:nvPr/>
          </p:nvSpPr>
          <p:spPr>
            <a:xfrm>
              <a:off x="4723798" y="265918"/>
              <a:ext cx="98273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oil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4E724C7-F07A-BDEE-FA52-C9FBC296889B}"/>
                </a:ext>
              </a:extLst>
            </p:cNvPr>
            <p:cNvSpPr txBox="1"/>
            <p:nvPr/>
          </p:nvSpPr>
          <p:spPr>
            <a:xfrm>
              <a:off x="4383555" y="71187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arming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E19A05C-4034-2D6D-9B97-ED14D9777758}"/>
                </a:ext>
              </a:extLst>
            </p:cNvPr>
            <p:cNvSpPr txBox="1"/>
            <p:nvPr/>
          </p:nvSpPr>
          <p:spPr>
            <a:xfrm>
              <a:off x="4294868" y="1176138"/>
              <a:ext cx="2910311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xperiment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B55ADEE-5B48-C039-33D2-ECD7540F305F}"/>
                </a:ext>
              </a:extLst>
            </p:cNvPr>
            <p:cNvSpPr txBox="1"/>
            <p:nvPr/>
          </p:nvSpPr>
          <p:spPr>
            <a:xfrm>
              <a:off x="4030776" y="1612645"/>
              <a:ext cx="2328884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</a:t>
              </a:r>
              <a:r>
                <a:rPr lang="en-US" sz="1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epth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847E260-6E6F-64F7-2012-35CE1BA19551}"/>
                </a:ext>
              </a:extLst>
            </p:cNvPr>
            <p:cNvSpPr txBox="1"/>
            <p:nvPr/>
          </p:nvSpPr>
          <p:spPr>
            <a:xfrm>
              <a:off x="4099793" y="2065881"/>
              <a:ext cx="2328884" cy="1267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ata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8556388-4E91-8C22-37F5-C0193F013632}"/>
                </a:ext>
              </a:extLst>
            </p:cNvPr>
            <p:cNvSpPr txBox="1"/>
            <p:nvPr/>
          </p:nvSpPr>
          <p:spPr>
            <a:xfrm>
              <a:off x="4017671" y="2508538"/>
              <a:ext cx="3470753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ntegration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8891652-DEB3-A08A-6374-5E646A663212}"/>
                </a:ext>
              </a:extLst>
            </p:cNvPr>
            <p:cNvSpPr txBox="1"/>
            <p:nvPr/>
          </p:nvSpPr>
          <p:spPr>
            <a:xfrm>
              <a:off x="4619575" y="2966651"/>
              <a:ext cx="1462958" cy="127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1000"/>
                </a:lnSpc>
                <a:spcAft>
                  <a:spcPts val="1200"/>
                </a:spcAft>
              </a:pPr>
              <a:r>
                <a:rPr lang="en-US" sz="4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r>
                <a:rPr lang="en-US" sz="2000" spc="100" dirty="0">
                  <a:solidFill>
                    <a:schemeClr val="bg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ffort</a:t>
              </a:r>
              <a:endParaRPr lang="en-US" sz="2400" spc="1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ED339B2-485B-53EB-7BB8-843C6DC699C2}"/>
              </a:ext>
            </a:extLst>
          </p:cNvPr>
          <p:cNvCxnSpPr>
            <a:cxnSpLocks/>
          </p:cNvCxnSpPr>
          <p:nvPr/>
        </p:nvCxnSpPr>
        <p:spPr>
          <a:xfrm>
            <a:off x="3223919" y="1857193"/>
            <a:ext cx="1764760" cy="1410767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D49FB21-CCC4-18DB-7E39-88E71597F7C3}"/>
              </a:ext>
            </a:extLst>
          </p:cNvPr>
          <p:cNvCxnSpPr>
            <a:cxnSpLocks/>
          </p:cNvCxnSpPr>
          <p:nvPr/>
        </p:nvCxnSpPr>
        <p:spPr>
          <a:xfrm>
            <a:off x="3669635" y="4083655"/>
            <a:ext cx="718122" cy="374679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3225F2-9EF2-AFD7-46FE-5CB9D1A4A944}"/>
              </a:ext>
            </a:extLst>
          </p:cNvPr>
          <p:cNvCxnSpPr>
            <a:cxnSpLocks/>
          </p:cNvCxnSpPr>
          <p:nvPr/>
        </p:nvCxnSpPr>
        <p:spPr>
          <a:xfrm flipH="1">
            <a:off x="6654110" y="2302993"/>
            <a:ext cx="242058" cy="646046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3EF057-986B-24B5-3C28-7425DFE1C7D6}"/>
              </a:ext>
            </a:extLst>
          </p:cNvPr>
          <p:cNvCxnSpPr>
            <a:cxnSpLocks/>
          </p:cNvCxnSpPr>
          <p:nvPr/>
        </p:nvCxnSpPr>
        <p:spPr>
          <a:xfrm flipH="1">
            <a:off x="7477360" y="2562576"/>
            <a:ext cx="1298667" cy="835653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CC7DE9-5A36-C2D6-8C07-6DF90622BFDD}"/>
              </a:ext>
            </a:extLst>
          </p:cNvPr>
          <p:cNvCxnSpPr>
            <a:cxnSpLocks/>
          </p:cNvCxnSpPr>
          <p:nvPr/>
        </p:nvCxnSpPr>
        <p:spPr>
          <a:xfrm flipV="1">
            <a:off x="2602777" y="5481568"/>
            <a:ext cx="1878794" cy="398750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B9C813-C43A-03E5-B846-9108898E8871}"/>
              </a:ext>
            </a:extLst>
          </p:cNvPr>
          <p:cNvSpPr txBox="1"/>
          <p:nvPr/>
        </p:nvSpPr>
        <p:spPr>
          <a:xfrm>
            <a:off x="3330593" y="655963"/>
            <a:ext cx="2554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FAA7A"/>
                </a:solidFill>
                <a:latin typeface="Helvetica" pitchFamily="2" charset="0"/>
              </a:rPr>
              <a:t>…creating positive feedback—methods &amp; knowledge sharing, coordinated sampling…</a:t>
            </a:r>
            <a:endParaRPr lang="en-US" dirty="0">
              <a:solidFill>
                <a:srgbClr val="5FAA7A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74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C123D-D44B-3EE2-FBEE-B25D081A8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E2BBA9B-28BB-3658-AFA3-D2A55DFB7140}"/>
              </a:ext>
            </a:extLst>
          </p:cNvPr>
          <p:cNvSpPr/>
          <p:nvPr/>
        </p:nvSpPr>
        <p:spPr>
          <a:xfrm>
            <a:off x="1095209" y="162705"/>
            <a:ext cx="2137867" cy="20722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47808A-D88C-B001-4E4F-B596E54AB856}"/>
              </a:ext>
            </a:extLst>
          </p:cNvPr>
          <p:cNvSpPr/>
          <p:nvPr/>
        </p:nvSpPr>
        <p:spPr>
          <a:xfrm>
            <a:off x="8607528" y="721214"/>
            <a:ext cx="2404153" cy="20722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7D1338-6CAB-61F4-DED1-B4DE44B027C4}"/>
              </a:ext>
            </a:extLst>
          </p:cNvPr>
          <p:cNvSpPr/>
          <p:nvPr/>
        </p:nvSpPr>
        <p:spPr>
          <a:xfrm>
            <a:off x="456402" y="4693238"/>
            <a:ext cx="2005691" cy="193189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BC9449-B5C7-9B35-E830-905D18D56B17}"/>
              </a:ext>
            </a:extLst>
          </p:cNvPr>
          <p:cNvSpPr/>
          <p:nvPr/>
        </p:nvSpPr>
        <p:spPr>
          <a:xfrm>
            <a:off x="1536317" y="2624536"/>
            <a:ext cx="2137867" cy="193189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44E668-3148-1D1F-1FBE-8DF9ACAB4A6B}"/>
              </a:ext>
            </a:extLst>
          </p:cNvPr>
          <p:cNvSpPr/>
          <p:nvPr/>
        </p:nvSpPr>
        <p:spPr>
          <a:xfrm>
            <a:off x="5982139" y="159449"/>
            <a:ext cx="2404153" cy="207229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01600">
            <a:solidFill>
              <a:srgbClr val="3F3F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65E9139-CB8D-78BA-1A6A-8C24C68FF5FB}"/>
              </a:ext>
            </a:extLst>
          </p:cNvPr>
          <p:cNvGrpSpPr/>
          <p:nvPr/>
        </p:nvGrpSpPr>
        <p:grpSpPr>
          <a:xfrm>
            <a:off x="4486258" y="2943858"/>
            <a:ext cx="3312496" cy="3317092"/>
            <a:chOff x="1244750" y="716360"/>
            <a:chExt cx="3312496" cy="331709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0F8485A-41B9-FFB2-352A-206AF3149CB1}"/>
                </a:ext>
              </a:extLst>
            </p:cNvPr>
            <p:cNvGrpSpPr/>
            <p:nvPr/>
          </p:nvGrpSpPr>
          <p:grpSpPr>
            <a:xfrm>
              <a:off x="2434751" y="2220854"/>
              <a:ext cx="340088" cy="153768"/>
              <a:chOff x="1947982" y="2225794"/>
              <a:chExt cx="340088" cy="15376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8F15354-2FA9-70F5-576C-8349ADF27300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46801C5-AB64-BA7F-75B9-D0A7A26AA0B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15E5D97-5E5A-8A53-7948-7F6C7466621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7C5D601B-D40C-CB24-2D24-1EF69333A4C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60064F4B-C665-0885-D644-FD858781CAD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8DBB176-E606-5D0C-66D2-21E65EF3B9C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27C14A8-D799-F813-147F-486C7009631B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F1B0DBA-8D62-1703-CE5D-03111FD346F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EB4601AC-3313-13FF-B9EB-1474BA89AB6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F1640345-261A-A4F8-2CF6-41A7616E8F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B2152366-8BD7-B368-C80A-0C49DD7EFB6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117070B7-03FD-CB28-FC26-39C978AB3B6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0A36CFD-C708-5F3C-614D-E3B905F04773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A0A8B605-F404-D505-1419-611D2D63871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6686422E-0500-FBFC-58FA-89EE288B4C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74B93853-D25C-EDD8-BD62-38B60FA004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D4A1259-7E9D-3D15-D59A-F3876E9B23A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E5A0A88-57F8-259C-2016-1377484E129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" name="Pie 50">
              <a:extLst>
                <a:ext uri="{FF2B5EF4-FFF2-40B4-BE49-F238E27FC236}">
                  <a16:creationId xmlns:a16="http://schemas.microsoft.com/office/drawing/2014/main" id="{A2C64CF6-29A8-7A06-D13F-DC949FC3E71E}"/>
                </a:ext>
              </a:extLst>
            </p:cNvPr>
            <p:cNvSpPr/>
            <p:nvPr/>
          </p:nvSpPr>
          <p:spPr>
            <a:xfrm>
              <a:off x="1245247" y="721453"/>
              <a:ext cx="3311999" cy="3311999"/>
            </a:xfrm>
            <a:prstGeom prst="pie">
              <a:avLst>
                <a:gd name="adj1" fmla="val 0"/>
                <a:gd name="adj2" fmla="val 10800000"/>
              </a:avLst>
            </a:prstGeom>
            <a:gradFill>
              <a:gsLst>
                <a:gs pos="37000">
                  <a:srgbClr val="AF7E61"/>
                </a:gs>
                <a:gs pos="0">
                  <a:srgbClr val="6F6155"/>
                </a:gs>
                <a:gs pos="74000">
                  <a:srgbClr val="B18B6F"/>
                </a:gs>
                <a:gs pos="100000">
                  <a:srgbClr val="B18B6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43FC7FD-8084-5019-1573-62A59C9B597D}"/>
                </a:ext>
              </a:extLst>
            </p:cNvPr>
            <p:cNvGrpSpPr/>
            <p:nvPr/>
          </p:nvGrpSpPr>
          <p:grpSpPr>
            <a:xfrm>
              <a:off x="2302524" y="969054"/>
              <a:ext cx="1769363" cy="2132951"/>
              <a:chOff x="2302524" y="969054"/>
              <a:chExt cx="1769363" cy="213295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53EAFC3-22D1-CC8D-CF52-B99EBFB7B0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529660">
                <a:off x="3550961" y="2229336"/>
                <a:ext cx="291795" cy="110331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A468592-F9B7-C338-4A70-F489AA7199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4769">
                <a:off x="3804922" y="2208777"/>
                <a:ext cx="241595" cy="133256"/>
              </a:xfrm>
              <a:prstGeom prst="ellipse">
                <a:avLst/>
              </a:prstGeom>
              <a:solidFill>
                <a:srgbClr val="61AF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5C51DA98-D028-13DD-E69A-C76C398A025B}"/>
                  </a:ext>
                </a:extLst>
              </p:cNvPr>
              <p:cNvGrpSpPr/>
              <p:nvPr/>
            </p:nvGrpSpPr>
            <p:grpSpPr>
              <a:xfrm>
                <a:off x="2966558" y="969054"/>
                <a:ext cx="446044" cy="1419996"/>
                <a:chOff x="9089863" y="7722167"/>
                <a:chExt cx="241004" cy="926665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E74C186-019A-6AC3-7C4F-18B800ED0022}"/>
                    </a:ext>
                  </a:extLst>
                </p:cNvPr>
                <p:cNvSpPr/>
                <p:nvPr/>
              </p:nvSpPr>
              <p:spPr>
                <a:xfrm>
                  <a:off x="9182581" y="8555047"/>
                  <a:ext cx="46893" cy="9378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3B51A2A5-FC1C-84E3-074C-7B3B1B833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9863" y="7722167"/>
                  <a:ext cx="241004" cy="836433"/>
                </a:xfrm>
                <a:prstGeom prst="triangl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A0D6F6E-C4F0-1FE9-96F3-2872C75ACB99}"/>
                  </a:ext>
                </a:extLst>
              </p:cNvPr>
              <p:cNvCxnSpPr/>
              <p:nvPr/>
            </p:nvCxnSpPr>
            <p:spPr>
              <a:xfrm>
                <a:off x="2906027" y="2389050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F5D9ADA-46EA-CC7B-7E2D-2C4310BCB91A}"/>
                  </a:ext>
                </a:extLst>
              </p:cNvPr>
              <p:cNvCxnSpPr/>
              <p:nvPr/>
            </p:nvCxnSpPr>
            <p:spPr>
              <a:xfrm>
                <a:off x="3494914" y="2389056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534D2F0-DFCE-8EA9-06DB-032BD27FB516}"/>
                  </a:ext>
                </a:extLst>
              </p:cNvPr>
              <p:cNvCxnSpPr/>
              <p:nvPr/>
            </p:nvCxnSpPr>
            <p:spPr>
              <a:xfrm>
                <a:off x="2302524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11BC5A4-EB16-A225-797B-DB1B0A8CC7B5}"/>
                  </a:ext>
                </a:extLst>
              </p:cNvPr>
              <p:cNvCxnSpPr/>
              <p:nvPr/>
            </p:nvCxnSpPr>
            <p:spPr>
              <a:xfrm>
                <a:off x="4071887" y="2373687"/>
                <a:ext cx="0" cy="71294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1E34C15-25DE-0E90-F8CD-59B2C17347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4750" y="716360"/>
              <a:ext cx="3311999" cy="3311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8E83465-2DCB-4B04-8030-A625110327D8}"/>
                </a:ext>
              </a:extLst>
            </p:cNvPr>
            <p:cNvCxnSpPr/>
            <p:nvPr/>
          </p:nvCxnSpPr>
          <p:spPr>
            <a:xfrm>
              <a:off x="1714882" y="2373691"/>
              <a:ext cx="0" cy="71294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48507C-F109-7B09-9D16-1013BADE41D9}"/>
                </a:ext>
              </a:extLst>
            </p:cNvPr>
            <p:cNvSpPr/>
            <p:nvPr/>
          </p:nvSpPr>
          <p:spPr>
            <a:xfrm>
              <a:off x="1692036" y="2309670"/>
              <a:ext cx="625332" cy="107168"/>
            </a:xfrm>
            <a:prstGeom prst="ellipse">
              <a:avLst/>
            </a:prstGeom>
            <a:solidFill>
              <a:srgbClr val="94B5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DDF1F-5D6E-8A91-D832-60EA7E8CD6AC}"/>
                </a:ext>
              </a:extLst>
            </p:cNvPr>
            <p:cNvGrpSpPr/>
            <p:nvPr/>
          </p:nvGrpSpPr>
          <p:grpSpPr>
            <a:xfrm>
              <a:off x="1829037" y="2198521"/>
              <a:ext cx="340088" cy="153768"/>
              <a:chOff x="1947982" y="2225794"/>
              <a:chExt cx="340088" cy="15376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F021454-B7C4-D46E-FCC3-68EA1D9567ED}"/>
                  </a:ext>
                </a:extLst>
              </p:cNvPr>
              <p:cNvGrpSpPr/>
              <p:nvPr/>
            </p:nvGrpSpPr>
            <p:grpSpPr>
              <a:xfrm>
                <a:off x="2171058" y="2235776"/>
                <a:ext cx="117012" cy="143343"/>
                <a:chOff x="11132016" y="8340596"/>
                <a:chExt cx="63223" cy="93543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09F6FF78-C04B-D0F3-713C-DE0EBDFA5E5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2659CE6-CBC2-B7AE-D9F6-563289D73DC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4EF702A-093A-CF6B-BC08-386AFE307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4A0E634A-5ED2-E18D-C07A-D5310D005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D3377C1-B18C-45B7-1141-F5D3F492A97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AA70D92-D08B-B7B2-A62E-4AB031791219}"/>
                  </a:ext>
                </a:extLst>
              </p:cNvPr>
              <p:cNvGrpSpPr/>
              <p:nvPr/>
            </p:nvGrpSpPr>
            <p:grpSpPr>
              <a:xfrm>
                <a:off x="1947982" y="2236219"/>
                <a:ext cx="117012" cy="143343"/>
                <a:chOff x="11132016" y="8340596"/>
                <a:chExt cx="63223" cy="93543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224D0DA-A61C-EACE-F2B7-4A3C86E445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6E843B4-D177-9C9F-9FCE-8408E699EB0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795D215-BD08-31DD-CD89-223F67F63B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662C7B8-FFAF-2D9E-4C98-51C7F76D139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74082E5-3CD1-67B7-D579-4F325FFDE99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65E4272-BC00-0ED1-489E-21F28A28EDA5}"/>
                  </a:ext>
                </a:extLst>
              </p:cNvPr>
              <p:cNvGrpSpPr/>
              <p:nvPr/>
            </p:nvGrpSpPr>
            <p:grpSpPr>
              <a:xfrm>
                <a:off x="2056137" y="2225794"/>
                <a:ext cx="117012" cy="143343"/>
                <a:chOff x="11132016" y="8340596"/>
                <a:chExt cx="63223" cy="9354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8602911-9BA8-9ADA-98D3-B51CE8CC800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749867" flipV="1">
                  <a:off x="11090616" y="8382330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D3D13063-D001-82B2-BE19-B86AED52359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963092" flipV="1">
                  <a:off x="11106600" y="8385539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6E2A16F2-58AD-6482-7856-E718A1AAF42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 flipV="1">
                  <a:off x="11118416" y="838199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`		</a:t>
                  </a: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E86782A-C537-1EFB-C833-423D4F47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820000" flipV="1">
                  <a:off x="11131756" y="8382426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1F37C81-DCB9-00E9-6C33-3585E582B95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6060000" flipV="1">
                  <a:off x="11146639" y="8383448"/>
                  <a:ext cx="90000" cy="7200"/>
                </a:xfrm>
                <a:prstGeom prst="ellipse">
                  <a:avLst/>
                </a:prstGeom>
                <a:solidFill>
                  <a:srgbClr val="61AF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4ED4473-4388-5068-0250-5CDD179F67FC}"/>
              </a:ext>
            </a:extLst>
          </p:cNvPr>
          <p:cNvCxnSpPr>
            <a:cxnSpLocks/>
          </p:cNvCxnSpPr>
          <p:nvPr/>
        </p:nvCxnSpPr>
        <p:spPr>
          <a:xfrm>
            <a:off x="3223919" y="1857193"/>
            <a:ext cx="1764760" cy="1410767"/>
          </a:xfrm>
          <a:prstGeom prst="straightConnector1">
            <a:avLst/>
          </a:prstGeom>
          <a:ln w="38100">
            <a:solidFill>
              <a:srgbClr val="3F3F3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B2B7D2-2737-62FB-A8C7-F4710A285DC2}"/>
              </a:ext>
            </a:extLst>
          </p:cNvPr>
          <p:cNvCxnSpPr>
            <a:cxnSpLocks/>
          </p:cNvCxnSpPr>
          <p:nvPr/>
        </p:nvCxnSpPr>
        <p:spPr>
          <a:xfrm>
            <a:off x="3669635" y="4083655"/>
            <a:ext cx="718122" cy="374679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BBBF88-7034-953A-4089-EBB6652D23F0}"/>
              </a:ext>
            </a:extLst>
          </p:cNvPr>
          <p:cNvCxnSpPr>
            <a:cxnSpLocks/>
          </p:cNvCxnSpPr>
          <p:nvPr/>
        </p:nvCxnSpPr>
        <p:spPr>
          <a:xfrm flipH="1">
            <a:off x="6654110" y="2302993"/>
            <a:ext cx="242058" cy="646046"/>
          </a:xfrm>
          <a:prstGeom prst="straightConnector1">
            <a:avLst/>
          </a:prstGeom>
          <a:ln w="38100">
            <a:solidFill>
              <a:srgbClr val="5FAA7A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313313-7B7F-4569-9D06-956FF8255ADB}"/>
              </a:ext>
            </a:extLst>
          </p:cNvPr>
          <p:cNvCxnSpPr>
            <a:cxnSpLocks/>
          </p:cNvCxnSpPr>
          <p:nvPr/>
        </p:nvCxnSpPr>
        <p:spPr>
          <a:xfrm flipH="1">
            <a:off x="7477360" y="2562576"/>
            <a:ext cx="1298667" cy="835653"/>
          </a:xfrm>
          <a:prstGeom prst="straightConnector1">
            <a:avLst/>
          </a:prstGeom>
          <a:ln w="38100">
            <a:solidFill>
              <a:srgbClr val="3F3F3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CA86AD-223C-B3B0-EA0A-15F7C11E2626}"/>
              </a:ext>
            </a:extLst>
          </p:cNvPr>
          <p:cNvCxnSpPr>
            <a:cxnSpLocks/>
          </p:cNvCxnSpPr>
          <p:nvPr/>
        </p:nvCxnSpPr>
        <p:spPr>
          <a:xfrm flipV="1">
            <a:off x="2602777" y="5481568"/>
            <a:ext cx="1878794" cy="398750"/>
          </a:xfrm>
          <a:prstGeom prst="straightConnector1">
            <a:avLst/>
          </a:prstGeom>
          <a:ln w="38100">
            <a:solidFill>
              <a:srgbClr val="3F3F3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EABE18-76ED-A6ED-61E1-FCA16BAD7B52}"/>
              </a:ext>
            </a:extLst>
          </p:cNvPr>
          <p:cNvSpPr txBox="1"/>
          <p:nvPr/>
        </p:nvSpPr>
        <p:spPr>
          <a:xfrm>
            <a:off x="3280669" y="757669"/>
            <a:ext cx="2787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FAA7A"/>
                </a:solidFill>
                <a:latin typeface="Helvetica" pitchFamily="2" charset="0"/>
              </a:rPr>
              <a:t>…yielding publications throughout the cycle</a:t>
            </a:r>
            <a:endParaRPr lang="en-US" sz="2400" dirty="0">
              <a:solidFill>
                <a:srgbClr val="5FAA7A"/>
              </a:solidFill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09CA36-4D6A-BCC8-CBB9-A1E64B5CEACC}"/>
              </a:ext>
            </a:extLst>
          </p:cNvPr>
          <p:cNvGrpSpPr/>
          <p:nvPr/>
        </p:nvGrpSpPr>
        <p:grpSpPr>
          <a:xfrm>
            <a:off x="9149863" y="3939459"/>
            <a:ext cx="2438550" cy="1390038"/>
            <a:chOff x="4810487" y="5284977"/>
            <a:chExt cx="2438550" cy="13900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75A775-FC39-1EAA-2CB4-CA7B047CE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413987">
              <a:off x="4810487" y="5331494"/>
              <a:ext cx="860879" cy="11217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3398B9-A773-FD60-87C3-375DD264D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49468">
              <a:off x="6260912" y="5328175"/>
              <a:ext cx="988125" cy="13468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0739393-C073-20EB-87E9-57A31965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4023" y="5284977"/>
              <a:ext cx="810193" cy="115408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819C99-8035-7A8F-BDC6-039D52BD2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71368">
              <a:off x="5417664" y="5801692"/>
              <a:ext cx="1119922" cy="837766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AFE51-3CCB-F7DF-1F77-975E87C50A2B}"/>
              </a:ext>
            </a:extLst>
          </p:cNvPr>
          <p:cNvCxnSpPr>
            <a:cxnSpLocks/>
          </p:cNvCxnSpPr>
          <p:nvPr/>
        </p:nvCxnSpPr>
        <p:spPr>
          <a:xfrm>
            <a:off x="7942997" y="4723648"/>
            <a:ext cx="833030" cy="0"/>
          </a:xfrm>
          <a:prstGeom prst="straightConnector1">
            <a:avLst/>
          </a:prstGeom>
          <a:ln w="38100">
            <a:solidFill>
              <a:srgbClr val="478D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967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5993</TotalTime>
  <Words>1738</Words>
  <Application>Microsoft Macintosh PowerPoint</Application>
  <PresentationFormat>Widescreen</PresentationFormat>
  <Paragraphs>320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Helvetica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Beem-Miller, Jeffrey</dc:creator>
  <cp:lastModifiedBy>Beem-Miller, Jeffrey</cp:lastModifiedBy>
  <cp:revision>12</cp:revision>
  <dcterms:created xsi:type="dcterms:W3CDTF">2025-04-22T09:32:06Z</dcterms:created>
  <dcterms:modified xsi:type="dcterms:W3CDTF">2025-04-27T09:56:05Z</dcterms:modified>
</cp:coreProperties>
</file>